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sldIdLst>
    <p:sldId id="256" r:id="rId2"/>
    <p:sldId id="369" r:id="rId3"/>
    <p:sldId id="370" r:id="rId4"/>
    <p:sldId id="333" r:id="rId5"/>
    <p:sldId id="334" r:id="rId6"/>
    <p:sldId id="335" r:id="rId7"/>
    <p:sldId id="336" r:id="rId8"/>
    <p:sldId id="371" r:id="rId9"/>
    <p:sldId id="337" r:id="rId10"/>
    <p:sldId id="338" r:id="rId11"/>
    <p:sldId id="339" r:id="rId12"/>
    <p:sldId id="340" r:id="rId13"/>
    <p:sldId id="372" r:id="rId14"/>
    <p:sldId id="341" r:id="rId15"/>
    <p:sldId id="342" r:id="rId16"/>
    <p:sldId id="343" r:id="rId17"/>
    <p:sldId id="344" r:id="rId18"/>
    <p:sldId id="345" r:id="rId19"/>
    <p:sldId id="373" r:id="rId20"/>
    <p:sldId id="346" r:id="rId21"/>
    <p:sldId id="347" r:id="rId22"/>
    <p:sldId id="348" r:id="rId23"/>
    <p:sldId id="349" r:id="rId24"/>
    <p:sldId id="350" r:id="rId25"/>
    <p:sldId id="374" r:id="rId26"/>
    <p:sldId id="351" r:id="rId27"/>
    <p:sldId id="352" r:id="rId28"/>
    <p:sldId id="353" r:id="rId29"/>
    <p:sldId id="354" r:id="rId30"/>
    <p:sldId id="375" r:id="rId31"/>
    <p:sldId id="355" r:id="rId32"/>
    <p:sldId id="356" r:id="rId33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63546" autoAdjust="0"/>
  </p:normalViewPr>
  <p:slideViewPr>
    <p:cSldViewPr snapToGrid="0">
      <p:cViewPr varScale="1">
        <p:scale>
          <a:sx n="45" d="100"/>
          <a:sy n="45" d="100"/>
        </p:scale>
        <p:origin x="5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DC78244-BD8C-45B3-86B0-34CDAC73CE58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C7EA970-A95A-41A8-A013-326709BFB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8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EA970-A95A-41A8-A013-326709BFBF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28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EA970-A95A-41A8-A013-326709BFBF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32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EA970-A95A-41A8-A013-326709BFBF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29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=−3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=9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b="0" i="1" u="none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=−9</m:t>
                          </m:r>
                        </m:e>
                        <m:e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u="none" smtClean="0">
                              <a:latin typeface="Cambria Math" panose="02040503050406030204" pitchFamily="18" charset="0"/>
                            </a:rPr>
                            <m:t>=9</m:t>
                          </m:r>
                        </m:e>
                      </m:eqArr>
                    </m:oMath>
                  </m:oMathPara>
                </a14:m>
                <a:endParaRPr lang="en-US" b="0" u="none" dirty="0"/>
              </a:p>
              <a:p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(0, -3)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{█(4𝑥+𝑦=−3@𝑥−3𝑦=9)┤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 u="none">
                    <a:latin typeface="Cambria Math" panose="02040503050406030204" pitchFamily="18" charset="0"/>
                  </a:rPr>
                  <a:t>█(12𝑥+3𝑦=−9@𝑥−3𝑦=9)</a:t>
                </a:r>
                <a:endParaRPr lang="en-US" b="0" u="none" dirty="0"/>
              </a:p>
              <a:p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13𝑥=0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𝑥=0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4(0)+𝑦=−3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𝑦=−3</a:t>
                </a:r>
                <a:endParaRPr lang="en-US" b="0" dirty="0"/>
              </a:p>
              <a:p>
                <a:r>
                  <a:rPr lang="en-US" dirty="0"/>
                  <a:t>(0, -3)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EA970-A95A-41A8-A013-326709BFBF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47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EA970-A95A-41A8-A013-326709BFBF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7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EA970-A95A-41A8-A013-326709BFBF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20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EA970-A95A-41A8-A013-326709BFBF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2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  <m:e/>
                        <m:e/>
                      </m:eqAr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=16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  <m:e/>
                        <m:e/>
                      </m:eqAr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  <m:e/>
                      </m:eqAr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=−2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−1/3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−1/3</m:t>
                          </m:r>
                        </m:e>
                      </m:eqAr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=−12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−4=1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(1, -2, 4)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█(−2@@){█(𝑥+𝑦+𝑧=3@2𝑥−𝑦+3𝑧=16@𝑥−2𝑦−𝑧=1)┤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█(−1@@){█(𝑥+𝑦+𝑧=3@−3𝑦+𝑧=10@𝑥−2𝑦−𝑧=1)┤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█(@−1@){█(𝑥+𝑦+𝑧=3@−3𝑦+𝑧=10@−3𝑦−2𝑧=−2)┤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█(@−1/3@−1/3){█(𝑥+𝑦+𝑧=3@−3𝑦+𝑧=10@−3𝑧=−12)┤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{█(𝑥+𝑦+𝑧=3@𝑦−1/3𝑧=−10/3@𝑧=4)┤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𝑦=−10/3+1/3 (4)=−2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𝑥=3−(−2)−4=1</a:t>
                </a:r>
                <a:endParaRPr lang="en-US" b="0" dirty="0"/>
              </a:p>
              <a:p>
                <a:r>
                  <a:rPr lang="en-US"/>
                  <a:t>(1, -2, 4)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EA970-A95A-41A8-A013-326709BFBFD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9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  <m:e/>
                        <m:e/>
                      </m:eqAr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=−4</m:t>
                              </m:r>
                            </m:e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e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+7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−36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=−25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  <m:e/>
                        <m:e/>
                      </m:eqAr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=−4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+7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−36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=−25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=−4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−15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=−13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  <m:e/>
                      </m:eqAr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=−4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Many solutions</a:t>
                </a:r>
              </a:p>
              <a:p>
                <a:r>
                  <a:rPr lang="en-US" dirty="0"/>
                  <a:t>Let z=a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−13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−13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−26−7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+22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(-23a+22, 15a-13, a)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█(−2@@)</a:t>
                </a:r>
                <a:r>
                  <a:rPr lang="en-US" i="0">
                    <a:latin typeface="Cambria Math" panose="02040503050406030204" pitchFamily="18" charset="0"/>
                  </a:rPr>
                  <a:t>{█(𝑥+2𝑦−7𝑧=−4@2𝑥+3𝑦+𝑧=5@3𝑥+7𝑦−36𝑧=−25)┤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█(−3@@){█(𝑥+2𝑦−7𝑧=−4@−𝑦+15𝑧=13@3𝑥+7𝑦−36𝑧=−25)┤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{█(𝑥+2𝑦−7𝑧=−4@−𝑦+15𝑧=13@𝑦−15𝑧=−13)┤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█(@−1@){█(𝑥+2𝑦−7𝑧=−4@−𝑦+15𝑧=13@0=0)┤</a:t>
                </a:r>
                <a:endParaRPr lang="en-US" b="0" dirty="0"/>
              </a:p>
              <a:p>
                <a:r>
                  <a:rPr lang="en-US" dirty="0"/>
                  <a:t>Many solutions</a:t>
                </a:r>
              </a:p>
              <a:p>
                <a:r>
                  <a:rPr lang="en-US" dirty="0"/>
                  <a:t>Let z=a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𝑦=15𝑧−13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𝑦=15𝑎−13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𝑥+2(15𝑎−13)−7𝑎=−4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𝑥+30𝑎−26−7𝑎=−4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𝑥=−23𝑧+22</a:t>
                </a:r>
                <a:endParaRPr lang="en-US" b="0" dirty="0"/>
              </a:p>
              <a:p>
                <a:r>
                  <a:rPr lang="en-US" dirty="0"/>
                  <a:t>(-23a+22, 15a-13, a)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EA970-A95A-41A8-A013-326709BFBF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631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  <m:e/>
                      </m:eqAr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/>
                        <m:e>
                          <m:f>
                            <m:fPr>
                              <m:type m:val="li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eqAr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−17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=−12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=−3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Let z=4a (so no fractions)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+3+16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(a, 17a-3, 4a)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█(−4@){█(𝑥−𝑦+4𝑧=3@−𝑧=0)┤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█(@1∕4){█(𝑥−𝑦+4𝑧=3@4𝑦−17𝑧=−12)┤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{█(𝑥−𝑦+4𝑧=3@𝑦−17/4 𝑧=−3)┤</a:t>
                </a:r>
                <a:endParaRPr lang="en-US" dirty="0"/>
              </a:p>
              <a:p>
                <a:r>
                  <a:rPr lang="en-US" dirty="0"/>
                  <a:t>Let z=4a (so no fractions)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𝑦−17/4 (4𝑎)=−3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𝑦=17𝑎−3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𝑥−(17𝑎−3)+4(4𝑎)=3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𝑥−17𝑎+3+16𝑎=3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𝑥=𝑎</a:t>
                </a:r>
                <a:endParaRPr lang="en-US" b="0" dirty="0"/>
              </a:p>
              <a:p>
                <a:r>
                  <a:rPr lang="en-US" dirty="0"/>
                  <a:t>(a, 17a-3, 4a)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EA970-A95A-41A8-A013-326709BFBFD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385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EA970-A95A-41A8-A013-326709BFBFD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66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51A41-1B4F-4036-A40A-96DD57F6A7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307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EA970-A95A-41A8-A013-326709BFBFD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575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EA970-A95A-41A8-A013-326709BFBFD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007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+2)(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+4)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Multiply by LCD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+8=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Shortcut: Use convenient x-values</a:t>
                </a:r>
              </a:p>
              <a:p>
                <a:r>
                  <a:rPr lang="en-US" dirty="0"/>
                  <a:t>Let x=-2: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−2+8=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−2+4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−2+2</m:t>
                        </m:r>
                      </m:e>
                    </m:d>
                  </m:oMath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Let x=-4: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−4+8=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−4+4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−4+2</m:t>
                        </m:r>
                      </m:e>
                    </m:d>
                  </m:oMath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4=−2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(𝑥+8)/((𝑥+2)(𝑥+4))=A/(x+2)+B/(x+4)</a:t>
                </a:r>
                <a:endParaRPr lang="en-US" dirty="0"/>
              </a:p>
              <a:p>
                <a:r>
                  <a:rPr lang="en-US" dirty="0"/>
                  <a:t>Multiply by LCD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𝑥+8=𝐴(𝑥+4)+𝐵(𝑥+2)</a:t>
                </a:r>
                <a:endParaRPr lang="en-US" b="0" dirty="0"/>
              </a:p>
              <a:p>
                <a:r>
                  <a:rPr lang="en-US" dirty="0"/>
                  <a:t>Shortcut: Use convenient x-values</a:t>
                </a:r>
              </a:p>
              <a:p>
                <a:r>
                  <a:rPr lang="en-US" dirty="0"/>
                  <a:t>Let x=-2: </a:t>
                </a:r>
                <a:r>
                  <a:rPr lang="en-US" b="0" i="0">
                    <a:latin typeface="Cambria Math" panose="02040503050406030204" pitchFamily="18" charset="0"/>
                  </a:rPr>
                  <a:t>−2+8=𝐴(−2+4)+𝐵(−2+2)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6=2𝐴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𝐴=3</a:t>
                </a:r>
                <a:endParaRPr lang="en-US" b="0" dirty="0"/>
              </a:p>
              <a:p>
                <a:r>
                  <a:rPr lang="en-US" dirty="0"/>
                  <a:t>Let x=-4: </a:t>
                </a:r>
                <a:r>
                  <a:rPr lang="en-US" b="0" i="0">
                    <a:latin typeface="Cambria Math" panose="02040503050406030204" pitchFamily="18" charset="0"/>
                  </a:rPr>
                  <a:t>−4+8=𝐴(−4+4)+𝐵(−4+2)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4=−2𝐵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𝐵=−2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3/(𝑥+2)−2/(𝑥+4)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EA970-A95A-41A8-A013-326709BFBFD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834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defTabSz="966612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dirty="0"/>
              </a:p>
              <a:p>
                <a:pPr defTabSz="966612">
                  <a:defRPr/>
                </a:pPr>
                <a:r>
                  <a:rPr lang="en-US" dirty="0"/>
                  <a:t>Multiply by LCD</a:t>
                </a:r>
              </a:p>
              <a:p>
                <a:pPr defTabSz="966612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𝐶𝑥</m:t>
                      </m:r>
                    </m:oMath>
                  </m:oMathPara>
                </a14:m>
                <a:endParaRPr lang="en-US" b="0" dirty="0"/>
              </a:p>
              <a:p>
                <a:pPr defTabSz="966612">
                  <a:defRPr/>
                </a:pPr>
                <a:r>
                  <a:rPr lang="en-US" dirty="0"/>
                  <a:t>Convenient values don’t work. Multiply out and combine like terms of x.</a:t>
                </a:r>
              </a:p>
              <a:p>
                <a:pPr defTabSz="966612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𝐶𝑥</m:t>
                      </m:r>
                    </m:oMath>
                  </m:oMathPara>
                </a14:m>
                <a:endParaRPr lang="en-US" b="0" dirty="0"/>
              </a:p>
              <a:p>
                <a:pPr defTabSz="966612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b="0" dirty="0"/>
              </a:p>
              <a:p>
                <a:pPr defTabSz="966612">
                  <a:defRPr/>
                </a:pPr>
                <a:r>
                  <a:rPr lang="en-US" dirty="0"/>
                  <a:t>Make equations out of like terms of x.</a:t>
                </a:r>
              </a:p>
              <a:p>
                <a:pPr defTabSz="966612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=−1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/>
              </a:p>
              <a:p>
                <a:pPr defTabSz="966612">
                  <a:defRPr/>
                </a:pPr>
                <a:r>
                  <a:rPr lang="en-US" dirty="0"/>
                  <a:t>Top equation</a:t>
                </a:r>
              </a:p>
              <a:p>
                <a:pPr defTabSz="966612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b="0" dirty="0"/>
              </a:p>
              <a:p>
                <a:pPr defTabSz="966612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b="0" dirty="0"/>
              </a:p>
              <a:p>
                <a:pPr defTabSz="966612">
                  <a:defRPr/>
                </a:pPr>
                <a:r>
                  <a:rPr lang="en-US" dirty="0"/>
                  <a:t>Middle equation</a:t>
                </a:r>
              </a:p>
              <a:p>
                <a:pPr defTabSz="966612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  <a:p>
                <a:pPr defTabSz="966612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b="0" dirty="0"/>
              </a:p>
              <a:p>
                <a:pPr defTabSz="966612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(3𝑥^2−𝑥+5)/(𝑥(𝑥−1)(𝑥−1))=𝐴/𝑥+𝐵/(𝑥−1)+𝐶/(𝑥−1)^2 </a:t>
                </a:r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Multiply by LCD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3𝑥^2−𝑥+5=𝐴(𝑥−1)^2+𝐵𝑥(𝑥−1)+𝐶𝑥</a:t>
                </a:r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Convenient values don’t work. Multiply out and combine like terms of x.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3𝑥^2−𝑥+5=𝐴𝑥^2−2𝐴𝑥+𝐴+𝐵𝑥^2−𝐵𝑥+𝐶𝑥</a:t>
                </a:r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3𝑥^2−𝑥+5=(𝐴+𝑏) 𝑥^2+(−2𝐴−𝐵+𝐶)𝑥+𝐴</a:t>
                </a:r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Make equations out of like terms of x.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{█(𝐴+𝐵=3@−2𝐴−𝐵+𝐶=−1@𝐴=5)┤</a:t>
                </a:r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Top equation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5+𝐵=3</a:t>
                </a:r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𝐵=−2</a:t>
                </a:r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Middle equation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−2(5)−(−2)+𝐶=1</a:t>
                </a:r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𝐶=7</a:t>
                </a:r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5/𝑥+(−2)/(𝑥−1)+7/(𝑥−1)^2 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EA970-A95A-41A8-A013-326709BFBFD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626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defTabSz="966612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+16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dirty="0"/>
              </a:p>
              <a:p>
                <a:pPr defTabSz="966612">
                  <a:defRPr/>
                </a:pPr>
                <a:r>
                  <a:rPr lang="en-US" dirty="0"/>
                  <a:t>Multiply by LCD</a:t>
                </a:r>
              </a:p>
              <a:p>
                <a:pPr defTabSz="966612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defTabSz="966612">
                  <a:defRPr/>
                </a:pPr>
                <a:r>
                  <a:rPr lang="en-US" dirty="0"/>
                  <a:t>Convenient values don’t work, so multiply out and gather like terms of x</a:t>
                </a:r>
              </a:p>
              <a:p>
                <a:pPr defTabSz="966612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b="0" dirty="0"/>
              </a:p>
              <a:p>
                <a:pPr defTabSz="966612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defTabSz="966612">
                  <a:defRPr/>
                </a:pPr>
                <a:r>
                  <a:rPr lang="en-US" b="0" dirty="0"/>
                  <a:t>Make equations out of the like terms.</a:t>
                </a:r>
              </a:p>
              <a:p>
                <a:pPr defTabSz="966612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=6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=16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/>
              </a:p>
              <a:p>
                <a:pPr defTabSz="966612">
                  <a:defRPr/>
                </a:pPr>
                <a:r>
                  <a:rPr lang="en-US" b="0" dirty="0"/>
                  <a:t>Third equation</a:t>
                </a:r>
              </a:p>
              <a:p>
                <a:pPr defTabSz="966612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US" b="0" dirty="0"/>
              </a:p>
              <a:p>
                <a:pPr defTabSz="966612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b="0" dirty="0"/>
              </a:p>
              <a:p>
                <a:pPr defTabSz="966612">
                  <a:defRPr/>
                </a:pPr>
                <a:r>
                  <a:rPr lang="en-US" b="0" dirty="0"/>
                  <a:t>Fourth equation</a:t>
                </a:r>
              </a:p>
              <a:p>
                <a:pPr defTabSz="966612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pPr defTabSz="966612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pPr defTabSz="966612">
                  <a:defRPr/>
                </a:pPr>
                <a:endParaRPr lang="en-US" b="0" dirty="0"/>
              </a:p>
              <a:p>
                <a:pPr defTabSz="966612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(</a:t>
                </a:r>
                <a:r>
                  <a:rPr lang="en-US" i="0">
                    <a:latin typeface="Cambria Math" panose="02040503050406030204" pitchFamily="18" charset="0"/>
                  </a:rPr>
                  <a:t>6𝑥^3+16𝑥</a:t>
                </a:r>
                <a:r>
                  <a:rPr lang="en-US" b="0" i="0">
                    <a:latin typeface="Cambria Math" panose="02040503050406030204" pitchFamily="18" charset="0"/>
                  </a:rPr>
                  <a:t>)/(𝑥^2+3)^2 =(𝐴𝑥+𝐵)/(𝑥^2+3)+(𝐶𝑥+𝐷)/(𝑥^2+3)^2 </a:t>
                </a:r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Multiply by LCD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6𝑥^3+16𝑥=(𝐴𝑥+𝐵)(𝑥^2+3)+(𝐶𝑥+𝐷)</a:t>
                </a:r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Convenient values don’t work, so multiply out and gather like terms of x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6𝑥^3+16𝑥=𝐴𝑥^3+𝐵𝑥^2+3𝐴𝑥+3𝐵+𝐶𝑥+𝐷</a:t>
                </a:r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6𝑥^3+16𝑥=𝐴𝑥^3+𝐵𝑥^2+(3𝐴+𝐶)𝑥+(3𝐵+𝐷)</a:t>
                </a:r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dirty="0"/>
                  <a:t>Make equations out of the like terms.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{█(𝐴=6@𝐵=0@3𝐴+𝐶=16@3𝐵+𝐷=0)┤</a:t>
                </a:r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dirty="0"/>
                  <a:t>Third equation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3(6)+𝐶=16</a:t>
                </a:r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𝐶=−2</a:t>
                </a:r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dirty="0"/>
                  <a:t>Fourth equation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3(0)+𝐷=0</a:t>
                </a:r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𝐷=0</a:t>
                </a:r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6𝑥/(𝑥^2+3)+(−2𝑥)/(𝑥^2+3)^2 </a:t>
                </a:r>
                <a:endParaRPr lang="en-US" b="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EA970-A95A-41A8-A013-326709BFBFD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457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EA970-A95A-41A8-A013-326709BFBFD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79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EA970-A95A-41A8-A013-326709BFBFD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547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EA970-A95A-41A8-A013-326709BFBFD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097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EA970-A95A-41A8-A013-326709BFBFD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188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EA970-A95A-41A8-A013-326709BFBFD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2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EA970-A95A-41A8-A013-326709BFBF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217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EA970-A95A-41A8-A013-326709BFBFD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268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EA970-A95A-41A8-A013-326709BFBFD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107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Test vertices</a:t>
                </a:r>
              </a:p>
              <a:p>
                <a:r>
                  <a:rPr lang="en-US" dirty="0"/>
                  <a:t>(2, 0):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+6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(5, 0):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+6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(5, 4):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+6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=44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(0, 4):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+6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=24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(0, 2):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+6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Minimum is 8 at (2, 0)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Test vertices</a:t>
                </a:r>
              </a:p>
              <a:p>
                <a:r>
                  <a:rPr lang="en-US" dirty="0"/>
                  <a:t>(2, 0): </a:t>
                </a:r>
                <a:r>
                  <a:rPr lang="en-US" b="0" i="0">
                    <a:latin typeface="Cambria Math" panose="02040503050406030204" pitchFamily="18" charset="0"/>
                  </a:rPr>
                  <a:t>𝑧=4(2)+6(0)=8</a:t>
                </a:r>
                <a:endParaRPr lang="en-US" b="0" dirty="0"/>
              </a:p>
              <a:p>
                <a:r>
                  <a:rPr lang="en-US" dirty="0"/>
                  <a:t>(5, 0): </a:t>
                </a:r>
                <a:r>
                  <a:rPr lang="en-US" b="0" i="0">
                    <a:latin typeface="Cambria Math" panose="02040503050406030204" pitchFamily="18" charset="0"/>
                  </a:rPr>
                  <a:t>𝑧=4(5)+6(0)=20</a:t>
                </a:r>
                <a:endParaRPr lang="en-US" b="0" dirty="0"/>
              </a:p>
              <a:p>
                <a:r>
                  <a:rPr lang="en-US" dirty="0"/>
                  <a:t>(5, 4): </a:t>
                </a:r>
                <a:r>
                  <a:rPr lang="en-US" b="0" i="0">
                    <a:latin typeface="Cambria Math" panose="02040503050406030204" pitchFamily="18" charset="0"/>
                  </a:rPr>
                  <a:t>𝑧=4(5)+6(4)=44</a:t>
                </a:r>
                <a:endParaRPr lang="en-US" b="0" dirty="0"/>
              </a:p>
              <a:p>
                <a:r>
                  <a:rPr lang="en-US" dirty="0"/>
                  <a:t>(0, 4): </a:t>
                </a:r>
                <a:r>
                  <a:rPr lang="en-US" b="0" i="0">
                    <a:latin typeface="Cambria Math" panose="02040503050406030204" pitchFamily="18" charset="0"/>
                  </a:rPr>
                  <a:t>𝑧=4(0)+6(4)=24</a:t>
                </a:r>
                <a:endParaRPr lang="en-US" b="0" dirty="0"/>
              </a:p>
              <a:p>
                <a:r>
                  <a:rPr lang="en-US" dirty="0"/>
                  <a:t>(0, 2): </a:t>
                </a:r>
                <a:r>
                  <a:rPr lang="en-US" b="0" i="0">
                    <a:latin typeface="Cambria Math" panose="02040503050406030204" pitchFamily="18" charset="0"/>
                  </a:rPr>
                  <a:t>𝑧=4(0)+6(2)=12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Minimum is 8 at (2, 0)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EA970-A95A-41A8-A013-326709BFBFD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22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EA970-A95A-41A8-A013-326709BFBF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84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&amp;−2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&amp;=5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&amp;+3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&amp;=1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−5=1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−6=0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−2=0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+3=0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X=2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=5+2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X=3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=5+2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2, 9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(−3, −1)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{█(&amp;−2𝑥+𝑦&amp;=5@𝑥^2&amp;+3𝑥−𝑦&amp;=1)┤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𝑦=5+2𝑥</a:t>
                </a:r>
                <a:endParaRPr lang="en-US" b="0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𝑥^2+3𝑥−(5+2𝑥)=1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𝑥^2+𝑥−5=1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𝑥^2+𝑥−6=0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(𝑥−2)(𝑥+3)=0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𝑥−2=0       𝑥+3=0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𝑥=2         𝑥=−3</a:t>
                </a:r>
                <a:endParaRPr lang="en-US" b="0" dirty="0"/>
              </a:p>
              <a:p>
                <a:r>
                  <a:rPr lang="en-US" dirty="0"/>
                  <a:t>X=2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𝑦=5+2(2)=9</a:t>
                </a:r>
                <a:endParaRPr lang="en-US" b="0" dirty="0"/>
              </a:p>
              <a:p>
                <a:r>
                  <a:rPr lang="en-US" dirty="0"/>
                  <a:t>X=3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𝑦=5+2(−3)=−1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(2, 9), (−3, −1)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EA970-A95A-41A8-A013-326709BFBF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17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EA970-A95A-41A8-A013-326709BFBF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60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Make both equations equal to 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/>
              </a:p>
              <a:p>
                <a:r>
                  <a:rPr lang="en-US" sz="1200" b="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Graph</a:t>
                </a:r>
              </a:p>
              <a:p>
                <a:r>
                  <a:rPr lang="en-US" sz="1200" b="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(−1, −4), (2, −1)</a:t>
                </a:r>
              </a:p>
              <a:p>
                <a:pPr/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Make both equations equal to y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{█(𝑦=𝑥^2−5@𝑦=𝑥−3)┤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EA970-A95A-41A8-A013-326709BFBF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95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EA970-A95A-41A8-A013-326709BFBF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37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EA970-A95A-41A8-A013-326709BFBF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0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BA29349D-C1B8-4DD3-B4AE-A76FF842FD73}"/>
              </a:ext>
            </a:extLst>
          </p:cNvPr>
          <p:cNvSpPr/>
          <p:nvPr userDrawn="1"/>
        </p:nvSpPr>
        <p:spPr bwMode="auto">
          <a:xfrm>
            <a:off x="0" y="11909"/>
            <a:ext cx="12192000" cy="1239714"/>
          </a:xfrm>
          <a:custGeom>
            <a:avLst/>
            <a:gdLst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0 w 10000"/>
              <a:gd name="connsiteY2" fmla="*/ 7855 h 10000"/>
              <a:gd name="connsiteX3" fmla="*/ 1637 w 10000"/>
              <a:gd name="connsiteY3" fmla="*/ 8635 h 10000"/>
              <a:gd name="connsiteX4" fmla="*/ 1950 w 10000"/>
              <a:gd name="connsiteY4" fmla="*/ 9942 h 10000"/>
              <a:gd name="connsiteX5" fmla="*/ 1950 w 10000"/>
              <a:gd name="connsiteY5" fmla="*/ 9942 h 10000"/>
              <a:gd name="connsiteX6" fmla="*/ 1957 w 10000"/>
              <a:gd name="connsiteY6" fmla="*/ 9956 h 10000"/>
              <a:gd name="connsiteX7" fmla="*/ 1967 w 10000"/>
              <a:gd name="connsiteY7" fmla="*/ 9978 h 10000"/>
              <a:gd name="connsiteX8" fmla="*/ 1977 w 10000"/>
              <a:gd name="connsiteY8" fmla="*/ 10000 h 10000"/>
              <a:gd name="connsiteX9" fmla="*/ 1986 w 10000"/>
              <a:gd name="connsiteY9" fmla="*/ 10000 h 10000"/>
              <a:gd name="connsiteX10" fmla="*/ 1997 w 10000"/>
              <a:gd name="connsiteY10" fmla="*/ 10000 h 10000"/>
              <a:gd name="connsiteX11" fmla="*/ 2005 w 10000"/>
              <a:gd name="connsiteY11" fmla="*/ 9978 h 10000"/>
              <a:gd name="connsiteX12" fmla="*/ 2016 w 10000"/>
              <a:gd name="connsiteY12" fmla="*/ 9956 h 10000"/>
              <a:gd name="connsiteX13" fmla="*/ 2023 w 10000"/>
              <a:gd name="connsiteY13" fmla="*/ 9942 h 10000"/>
              <a:gd name="connsiteX14" fmla="*/ 2335 w 10000"/>
              <a:gd name="connsiteY14" fmla="*/ 8635 h 10000"/>
              <a:gd name="connsiteX15" fmla="*/ 10000 w 10000"/>
              <a:gd name="connsiteY15" fmla="*/ 8635 h 10000"/>
              <a:gd name="connsiteX16" fmla="*/ 10000 w 10000"/>
              <a:gd name="connsiteY16" fmla="*/ 0 h 10000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0 w 10000"/>
              <a:gd name="connsiteY2" fmla="*/ 7855 h 10000"/>
              <a:gd name="connsiteX3" fmla="*/ 1630 w 10000"/>
              <a:gd name="connsiteY3" fmla="*/ 7713 h 10000"/>
              <a:gd name="connsiteX4" fmla="*/ 1950 w 10000"/>
              <a:gd name="connsiteY4" fmla="*/ 9942 h 10000"/>
              <a:gd name="connsiteX5" fmla="*/ 1950 w 10000"/>
              <a:gd name="connsiteY5" fmla="*/ 9942 h 10000"/>
              <a:gd name="connsiteX6" fmla="*/ 1957 w 10000"/>
              <a:gd name="connsiteY6" fmla="*/ 9956 h 10000"/>
              <a:gd name="connsiteX7" fmla="*/ 1967 w 10000"/>
              <a:gd name="connsiteY7" fmla="*/ 9978 h 10000"/>
              <a:gd name="connsiteX8" fmla="*/ 1977 w 10000"/>
              <a:gd name="connsiteY8" fmla="*/ 10000 h 10000"/>
              <a:gd name="connsiteX9" fmla="*/ 1986 w 10000"/>
              <a:gd name="connsiteY9" fmla="*/ 10000 h 10000"/>
              <a:gd name="connsiteX10" fmla="*/ 1997 w 10000"/>
              <a:gd name="connsiteY10" fmla="*/ 10000 h 10000"/>
              <a:gd name="connsiteX11" fmla="*/ 2005 w 10000"/>
              <a:gd name="connsiteY11" fmla="*/ 9978 h 10000"/>
              <a:gd name="connsiteX12" fmla="*/ 2016 w 10000"/>
              <a:gd name="connsiteY12" fmla="*/ 9956 h 10000"/>
              <a:gd name="connsiteX13" fmla="*/ 2023 w 10000"/>
              <a:gd name="connsiteY13" fmla="*/ 9942 h 10000"/>
              <a:gd name="connsiteX14" fmla="*/ 2335 w 10000"/>
              <a:gd name="connsiteY14" fmla="*/ 8635 h 10000"/>
              <a:gd name="connsiteX15" fmla="*/ 10000 w 10000"/>
              <a:gd name="connsiteY15" fmla="*/ 8635 h 10000"/>
              <a:gd name="connsiteX16" fmla="*/ 10000 w 10000"/>
              <a:gd name="connsiteY16" fmla="*/ 0 h 10000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0 w 10000"/>
              <a:gd name="connsiteY2" fmla="*/ 7855 h 10000"/>
              <a:gd name="connsiteX3" fmla="*/ 1630 w 10000"/>
              <a:gd name="connsiteY3" fmla="*/ 7713 h 10000"/>
              <a:gd name="connsiteX4" fmla="*/ 1950 w 10000"/>
              <a:gd name="connsiteY4" fmla="*/ 9942 h 10000"/>
              <a:gd name="connsiteX5" fmla="*/ 1950 w 10000"/>
              <a:gd name="connsiteY5" fmla="*/ 9942 h 10000"/>
              <a:gd name="connsiteX6" fmla="*/ 1957 w 10000"/>
              <a:gd name="connsiteY6" fmla="*/ 9956 h 10000"/>
              <a:gd name="connsiteX7" fmla="*/ 1967 w 10000"/>
              <a:gd name="connsiteY7" fmla="*/ 9978 h 10000"/>
              <a:gd name="connsiteX8" fmla="*/ 1977 w 10000"/>
              <a:gd name="connsiteY8" fmla="*/ 10000 h 10000"/>
              <a:gd name="connsiteX9" fmla="*/ 1986 w 10000"/>
              <a:gd name="connsiteY9" fmla="*/ 10000 h 10000"/>
              <a:gd name="connsiteX10" fmla="*/ 1997 w 10000"/>
              <a:gd name="connsiteY10" fmla="*/ 10000 h 10000"/>
              <a:gd name="connsiteX11" fmla="*/ 2005 w 10000"/>
              <a:gd name="connsiteY11" fmla="*/ 9978 h 10000"/>
              <a:gd name="connsiteX12" fmla="*/ 2016 w 10000"/>
              <a:gd name="connsiteY12" fmla="*/ 9956 h 10000"/>
              <a:gd name="connsiteX13" fmla="*/ 2023 w 10000"/>
              <a:gd name="connsiteY13" fmla="*/ 9942 h 10000"/>
              <a:gd name="connsiteX14" fmla="*/ 2357 w 10000"/>
              <a:gd name="connsiteY14" fmla="*/ 7713 h 10000"/>
              <a:gd name="connsiteX15" fmla="*/ 10000 w 10000"/>
              <a:gd name="connsiteY15" fmla="*/ 8635 h 10000"/>
              <a:gd name="connsiteX16" fmla="*/ 10000 w 10000"/>
              <a:gd name="connsiteY16" fmla="*/ 0 h 10000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0 w 10000"/>
              <a:gd name="connsiteY2" fmla="*/ 7855 h 10000"/>
              <a:gd name="connsiteX3" fmla="*/ 1630 w 10000"/>
              <a:gd name="connsiteY3" fmla="*/ 7713 h 10000"/>
              <a:gd name="connsiteX4" fmla="*/ 1950 w 10000"/>
              <a:gd name="connsiteY4" fmla="*/ 9942 h 10000"/>
              <a:gd name="connsiteX5" fmla="*/ 1950 w 10000"/>
              <a:gd name="connsiteY5" fmla="*/ 9942 h 10000"/>
              <a:gd name="connsiteX6" fmla="*/ 1957 w 10000"/>
              <a:gd name="connsiteY6" fmla="*/ 9956 h 10000"/>
              <a:gd name="connsiteX7" fmla="*/ 1967 w 10000"/>
              <a:gd name="connsiteY7" fmla="*/ 9978 h 10000"/>
              <a:gd name="connsiteX8" fmla="*/ 1977 w 10000"/>
              <a:gd name="connsiteY8" fmla="*/ 10000 h 10000"/>
              <a:gd name="connsiteX9" fmla="*/ 1986 w 10000"/>
              <a:gd name="connsiteY9" fmla="*/ 10000 h 10000"/>
              <a:gd name="connsiteX10" fmla="*/ 1997 w 10000"/>
              <a:gd name="connsiteY10" fmla="*/ 10000 h 10000"/>
              <a:gd name="connsiteX11" fmla="*/ 2005 w 10000"/>
              <a:gd name="connsiteY11" fmla="*/ 9978 h 10000"/>
              <a:gd name="connsiteX12" fmla="*/ 2016 w 10000"/>
              <a:gd name="connsiteY12" fmla="*/ 9956 h 10000"/>
              <a:gd name="connsiteX13" fmla="*/ 2023 w 10000"/>
              <a:gd name="connsiteY13" fmla="*/ 9942 h 10000"/>
              <a:gd name="connsiteX14" fmla="*/ 2357 w 10000"/>
              <a:gd name="connsiteY14" fmla="*/ 7713 h 10000"/>
              <a:gd name="connsiteX15" fmla="*/ 10000 w 10000"/>
              <a:gd name="connsiteY15" fmla="*/ 7784 h 10000"/>
              <a:gd name="connsiteX16" fmla="*/ 10000 w 10000"/>
              <a:gd name="connsiteY16" fmla="*/ 0 h 10000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0 w 10000"/>
              <a:gd name="connsiteY2" fmla="*/ 7855 h 10000"/>
              <a:gd name="connsiteX3" fmla="*/ 1644 w 10000"/>
              <a:gd name="connsiteY3" fmla="*/ 7642 h 10000"/>
              <a:gd name="connsiteX4" fmla="*/ 1950 w 10000"/>
              <a:gd name="connsiteY4" fmla="*/ 9942 h 10000"/>
              <a:gd name="connsiteX5" fmla="*/ 1950 w 10000"/>
              <a:gd name="connsiteY5" fmla="*/ 9942 h 10000"/>
              <a:gd name="connsiteX6" fmla="*/ 1957 w 10000"/>
              <a:gd name="connsiteY6" fmla="*/ 9956 h 10000"/>
              <a:gd name="connsiteX7" fmla="*/ 1967 w 10000"/>
              <a:gd name="connsiteY7" fmla="*/ 9978 h 10000"/>
              <a:gd name="connsiteX8" fmla="*/ 1977 w 10000"/>
              <a:gd name="connsiteY8" fmla="*/ 10000 h 10000"/>
              <a:gd name="connsiteX9" fmla="*/ 1986 w 10000"/>
              <a:gd name="connsiteY9" fmla="*/ 10000 h 10000"/>
              <a:gd name="connsiteX10" fmla="*/ 1997 w 10000"/>
              <a:gd name="connsiteY10" fmla="*/ 10000 h 10000"/>
              <a:gd name="connsiteX11" fmla="*/ 2005 w 10000"/>
              <a:gd name="connsiteY11" fmla="*/ 9978 h 10000"/>
              <a:gd name="connsiteX12" fmla="*/ 2016 w 10000"/>
              <a:gd name="connsiteY12" fmla="*/ 9956 h 10000"/>
              <a:gd name="connsiteX13" fmla="*/ 2023 w 10000"/>
              <a:gd name="connsiteY13" fmla="*/ 9942 h 10000"/>
              <a:gd name="connsiteX14" fmla="*/ 2357 w 10000"/>
              <a:gd name="connsiteY14" fmla="*/ 7713 h 10000"/>
              <a:gd name="connsiteX15" fmla="*/ 10000 w 10000"/>
              <a:gd name="connsiteY15" fmla="*/ 7784 h 10000"/>
              <a:gd name="connsiteX16" fmla="*/ 10000 w 10000"/>
              <a:gd name="connsiteY16" fmla="*/ 0 h 10000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0 w 10000"/>
              <a:gd name="connsiteY2" fmla="*/ 7855 h 10000"/>
              <a:gd name="connsiteX3" fmla="*/ 1644 w 10000"/>
              <a:gd name="connsiteY3" fmla="*/ 7855 h 10000"/>
              <a:gd name="connsiteX4" fmla="*/ 1950 w 10000"/>
              <a:gd name="connsiteY4" fmla="*/ 9942 h 10000"/>
              <a:gd name="connsiteX5" fmla="*/ 1950 w 10000"/>
              <a:gd name="connsiteY5" fmla="*/ 9942 h 10000"/>
              <a:gd name="connsiteX6" fmla="*/ 1957 w 10000"/>
              <a:gd name="connsiteY6" fmla="*/ 9956 h 10000"/>
              <a:gd name="connsiteX7" fmla="*/ 1967 w 10000"/>
              <a:gd name="connsiteY7" fmla="*/ 9978 h 10000"/>
              <a:gd name="connsiteX8" fmla="*/ 1977 w 10000"/>
              <a:gd name="connsiteY8" fmla="*/ 10000 h 10000"/>
              <a:gd name="connsiteX9" fmla="*/ 1986 w 10000"/>
              <a:gd name="connsiteY9" fmla="*/ 10000 h 10000"/>
              <a:gd name="connsiteX10" fmla="*/ 1997 w 10000"/>
              <a:gd name="connsiteY10" fmla="*/ 10000 h 10000"/>
              <a:gd name="connsiteX11" fmla="*/ 2005 w 10000"/>
              <a:gd name="connsiteY11" fmla="*/ 9978 h 10000"/>
              <a:gd name="connsiteX12" fmla="*/ 2016 w 10000"/>
              <a:gd name="connsiteY12" fmla="*/ 9956 h 10000"/>
              <a:gd name="connsiteX13" fmla="*/ 2023 w 10000"/>
              <a:gd name="connsiteY13" fmla="*/ 9942 h 10000"/>
              <a:gd name="connsiteX14" fmla="*/ 2357 w 10000"/>
              <a:gd name="connsiteY14" fmla="*/ 7713 h 10000"/>
              <a:gd name="connsiteX15" fmla="*/ 10000 w 10000"/>
              <a:gd name="connsiteY15" fmla="*/ 7784 h 10000"/>
              <a:gd name="connsiteX16" fmla="*/ 10000 w 10000"/>
              <a:gd name="connsiteY1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lnTo>
                  <a:pt x="0" y="7855"/>
                </a:lnTo>
                <a:lnTo>
                  <a:pt x="1644" y="7855"/>
                </a:lnTo>
                <a:cubicBezTo>
                  <a:pt x="1748" y="8291"/>
                  <a:pt x="1846" y="9506"/>
                  <a:pt x="1950" y="9942"/>
                </a:cubicBezTo>
                <a:lnTo>
                  <a:pt x="1950" y="9942"/>
                </a:lnTo>
                <a:cubicBezTo>
                  <a:pt x="1952" y="9947"/>
                  <a:pt x="1955" y="9951"/>
                  <a:pt x="1957" y="9956"/>
                </a:cubicBezTo>
                <a:cubicBezTo>
                  <a:pt x="1960" y="9963"/>
                  <a:pt x="1964" y="9971"/>
                  <a:pt x="1967" y="9978"/>
                </a:cubicBezTo>
                <a:cubicBezTo>
                  <a:pt x="1970" y="9985"/>
                  <a:pt x="1974" y="9993"/>
                  <a:pt x="1977" y="10000"/>
                </a:cubicBezTo>
                <a:lnTo>
                  <a:pt x="1986" y="10000"/>
                </a:lnTo>
                <a:lnTo>
                  <a:pt x="1997" y="10000"/>
                </a:lnTo>
                <a:cubicBezTo>
                  <a:pt x="2000" y="9993"/>
                  <a:pt x="2002" y="9985"/>
                  <a:pt x="2005" y="9978"/>
                </a:cubicBezTo>
                <a:cubicBezTo>
                  <a:pt x="2009" y="9971"/>
                  <a:pt x="2012" y="9963"/>
                  <a:pt x="2016" y="9956"/>
                </a:cubicBezTo>
                <a:cubicBezTo>
                  <a:pt x="2018" y="9951"/>
                  <a:pt x="2021" y="9947"/>
                  <a:pt x="2023" y="9942"/>
                </a:cubicBezTo>
                <a:cubicBezTo>
                  <a:pt x="2134" y="9199"/>
                  <a:pt x="2246" y="8456"/>
                  <a:pt x="2357" y="7713"/>
                </a:cubicBezTo>
                <a:lnTo>
                  <a:pt x="10000" y="7784"/>
                </a:lnTo>
                <a:lnTo>
                  <a:pt x="1000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11909"/>
            <a:ext cx="12192000" cy="1239714"/>
          </a:xfrm>
          <a:custGeom>
            <a:avLst/>
            <a:gdLst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0 w 10000"/>
              <a:gd name="connsiteY2" fmla="*/ 7855 h 10000"/>
              <a:gd name="connsiteX3" fmla="*/ 1637 w 10000"/>
              <a:gd name="connsiteY3" fmla="*/ 8635 h 10000"/>
              <a:gd name="connsiteX4" fmla="*/ 1950 w 10000"/>
              <a:gd name="connsiteY4" fmla="*/ 9942 h 10000"/>
              <a:gd name="connsiteX5" fmla="*/ 1950 w 10000"/>
              <a:gd name="connsiteY5" fmla="*/ 9942 h 10000"/>
              <a:gd name="connsiteX6" fmla="*/ 1957 w 10000"/>
              <a:gd name="connsiteY6" fmla="*/ 9956 h 10000"/>
              <a:gd name="connsiteX7" fmla="*/ 1967 w 10000"/>
              <a:gd name="connsiteY7" fmla="*/ 9978 h 10000"/>
              <a:gd name="connsiteX8" fmla="*/ 1977 w 10000"/>
              <a:gd name="connsiteY8" fmla="*/ 10000 h 10000"/>
              <a:gd name="connsiteX9" fmla="*/ 1986 w 10000"/>
              <a:gd name="connsiteY9" fmla="*/ 10000 h 10000"/>
              <a:gd name="connsiteX10" fmla="*/ 1997 w 10000"/>
              <a:gd name="connsiteY10" fmla="*/ 10000 h 10000"/>
              <a:gd name="connsiteX11" fmla="*/ 2005 w 10000"/>
              <a:gd name="connsiteY11" fmla="*/ 9978 h 10000"/>
              <a:gd name="connsiteX12" fmla="*/ 2016 w 10000"/>
              <a:gd name="connsiteY12" fmla="*/ 9956 h 10000"/>
              <a:gd name="connsiteX13" fmla="*/ 2023 w 10000"/>
              <a:gd name="connsiteY13" fmla="*/ 9942 h 10000"/>
              <a:gd name="connsiteX14" fmla="*/ 2335 w 10000"/>
              <a:gd name="connsiteY14" fmla="*/ 8635 h 10000"/>
              <a:gd name="connsiteX15" fmla="*/ 10000 w 10000"/>
              <a:gd name="connsiteY15" fmla="*/ 8635 h 10000"/>
              <a:gd name="connsiteX16" fmla="*/ 10000 w 10000"/>
              <a:gd name="connsiteY16" fmla="*/ 0 h 10000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0 w 10000"/>
              <a:gd name="connsiteY2" fmla="*/ 7855 h 10000"/>
              <a:gd name="connsiteX3" fmla="*/ 1630 w 10000"/>
              <a:gd name="connsiteY3" fmla="*/ 7713 h 10000"/>
              <a:gd name="connsiteX4" fmla="*/ 1950 w 10000"/>
              <a:gd name="connsiteY4" fmla="*/ 9942 h 10000"/>
              <a:gd name="connsiteX5" fmla="*/ 1950 w 10000"/>
              <a:gd name="connsiteY5" fmla="*/ 9942 h 10000"/>
              <a:gd name="connsiteX6" fmla="*/ 1957 w 10000"/>
              <a:gd name="connsiteY6" fmla="*/ 9956 h 10000"/>
              <a:gd name="connsiteX7" fmla="*/ 1967 w 10000"/>
              <a:gd name="connsiteY7" fmla="*/ 9978 h 10000"/>
              <a:gd name="connsiteX8" fmla="*/ 1977 w 10000"/>
              <a:gd name="connsiteY8" fmla="*/ 10000 h 10000"/>
              <a:gd name="connsiteX9" fmla="*/ 1986 w 10000"/>
              <a:gd name="connsiteY9" fmla="*/ 10000 h 10000"/>
              <a:gd name="connsiteX10" fmla="*/ 1997 w 10000"/>
              <a:gd name="connsiteY10" fmla="*/ 10000 h 10000"/>
              <a:gd name="connsiteX11" fmla="*/ 2005 w 10000"/>
              <a:gd name="connsiteY11" fmla="*/ 9978 h 10000"/>
              <a:gd name="connsiteX12" fmla="*/ 2016 w 10000"/>
              <a:gd name="connsiteY12" fmla="*/ 9956 h 10000"/>
              <a:gd name="connsiteX13" fmla="*/ 2023 w 10000"/>
              <a:gd name="connsiteY13" fmla="*/ 9942 h 10000"/>
              <a:gd name="connsiteX14" fmla="*/ 2335 w 10000"/>
              <a:gd name="connsiteY14" fmla="*/ 8635 h 10000"/>
              <a:gd name="connsiteX15" fmla="*/ 10000 w 10000"/>
              <a:gd name="connsiteY15" fmla="*/ 8635 h 10000"/>
              <a:gd name="connsiteX16" fmla="*/ 10000 w 10000"/>
              <a:gd name="connsiteY16" fmla="*/ 0 h 10000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0 w 10000"/>
              <a:gd name="connsiteY2" fmla="*/ 7855 h 10000"/>
              <a:gd name="connsiteX3" fmla="*/ 1630 w 10000"/>
              <a:gd name="connsiteY3" fmla="*/ 7713 h 10000"/>
              <a:gd name="connsiteX4" fmla="*/ 1950 w 10000"/>
              <a:gd name="connsiteY4" fmla="*/ 9942 h 10000"/>
              <a:gd name="connsiteX5" fmla="*/ 1950 w 10000"/>
              <a:gd name="connsiteY5" fmla="*/ 9942 h 10000"/>
              <a:gd name="connsiteX6" fmla="*/ 1957 w 10000"/>
              <a:gd name="connsiteY6" fmla="*/ 9956 h 10000"/>
              <a:gd name="connsiteX7" fmla="*/ 1967 w 10000"/>
              <a:gd name="connsiteY7" fmla="*/ 9978 h 10000"/>
              <a:gd name="connsiteX8" fmla="*/ 1977 w 10000"/>
              <a:gd name="connsiteY8" fmla="*/ 10000 h 10000"/>
              <a:gd name="connsiteX9" fmla="*/ 1986 w 10000"/>
              <a:gd name="connsiteY9" fmla="*/ 10000 h 10000"/>
              <a:gd name="connsiteX10" fmla="*/ 1997 w 10000"/>
              <a:gd name="connsiteY10" fmla="*/ 10000 h 10000"/>
              <a:gd name="connsiteX11" fmla="*/ 2005 w 10000"/>
              <a:gd name="connsiteY11" fmla="*/ 9978 h 10000"/>
              <a:gd name="connsiteX12" fmla="*/ 2016 w 10000"/>
              <a:gd name="connsiteY12" fmla="*/ 9956 h 10000"/>
              <a:gd name="connsiteX13" fmla="*/ 2023 w 10000"/>
              <a:gd name="connsiteY13" fmla="*/ 9942 h 10000"/>
              <a:gd name="connsiteX14" fmla="*/ 2357 w 10000"/>
              <a:gd name="connsiteY14" fmla="*/ 7713 h 10000"/>
              <a:gd name="connsiteX15" fmla="*/ 10000 w 10000"/>
              <a:gd name="connsiteY15" fmla="*/ 8635 h 10000"/>
              <a:gd name="connsiteX16" fmla="*/ 10000 w 10000"/>
              <a:gd name="connsiteY16" fmla="*/ 0 h 10000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0 w 10000"/>
              <a:gd name="connsiteY2" fmla="*/ 7855 h 10000"/>
              <a:gd name="connsiteX3" fmla="*/ 1630 w 10000"/>
              <a:gd name="connsiteY3" fmla="*/ 7713 h 10000"/>
              <a:gd name="connsiteX4" fmla="*/ 1950 w 10000"/>
              <a:gd name="connsiteY4" fmla="*/ 9942 h 10000"/>
              <a:gd name="connsiteX5" fmla="*/ 1950 w 10000"/>
              <a:gd name="connsiteY5" fmla="*/ 9942 h 10000"/>
              <a:gd name="connsiteX6" fmla="*/ 1957 w 10000"/>
              <a:gd name="connsiteY6" fmla="*/ 9956 h 10000"/>
              <a:gd name="connsiteX7" fmla="*/ 1967 w 10000"/>
              <a:gd name="connsiteY7" fmla="*/ 9978 h 10000"/>
              <a:gd name="connsiteX8" fmla="*/ 1977 w 10000"/>
              <a:gd name="connsiteY8" fmla="*/ 10000 h 10000"/>
              <a:gd name="connsiteX9" fmla="*/ 1986 w 10000"/>
              <a:gd name="connsiteY9" fmla="*/ 10000 h 10000"/>
              <a:gd name="connsiteX10" fmla="*/ 1997 w 10000"/>
              <a:gd name="connsiteY10" fmla="*/ 10000 h 10000"/>
              <a:gd name="connsiteX11" fmla="*/ 2005 w 10000"/>
              <a:gd name="connsiteY11" fmla="*/ 9978 h 10000"/>
              <a:gd name="connsiteX12" fmla="*/ 2016 w 10000"/>
              <a:gd name="connsiteY12" fmla="*/ 9956 h 10000"/>
              <a:gd name="connsiteX13" fmla="*/ 2023 w 10000"/>
              <a:gd name="connsiteY13" fmla="*/ 9942 h 10000"/>
              <a:gd name="connsiteX14" fmla="*/ 2357 w 10000"/>
              <a:gd name="connsiteY14" fmla="*/ 7713 h 10000"/>
              <a:gd name="connsiteX15" fmla="*/ 10000 w 10000"/>
              <a:gd name="connsiteY15" fmla="*/ 7784 h 10000"/>
              <a:gd name="connsiteX16" fmla="*/ 10000 w 10000"/>
              <a:gd name="connsiteY16" fmla="*/ 0 h 10000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0 w 10000"/>
              <a:gd name="connsiteY2" fmla="*/ 7855 h 10000"/>
              <a:gd name="connsiteX3" fmla="*/ 1644 w 10000"/>
              <a:gd name="connsiteY3" fmla="*/ 7642 h 10000"/>
              <a:gd name="connsiteX4" fmla="*/ 1950 w 10000"/>
              <a:gd name="connsiteY4" fmla="*/ 9942 h 10000"/>
              <a:gd name="connsiteX5" fmla="*/ 1950 w 10000"/>
              <a:gd name="connsiteY5" fmla="*/ 9942 h 10000"/>
              <a:gd name="connsiteX6" fmla="*/ 1957 w 10000"/>
              <a:gd name="connsiteY6" fmla="*/ 9956 h 10000"/>
              <a:gd name="connsiteX7" fmla="*/ 1967 w 10000"/>
              <a:gd name="connsiteY7" fmla="*/ 9978 h 10000"/>
              <a:gd name="connsiteX8" fmla="*/ 1977 w 10000"/>
              <a:gd name="connsiteY8" fmla="*/ 10000 h 10000"/>
              <a:gd name="connsiteX9" fmla="*/ 1986 w 10000"/>
              <a:gd name="connsiteY9" fmla="*/ 10000 h 10000"/>
              <a:gd name="connsiteX10" fmla="*/ 1997 w 10000"/>
              <a:gd name="connsiteY10" fmla="*/ 10000 h 10000"/>
              <a:gd name="connsiteX11" fmla="*/ 2005 w 10000"/>
              <a:gd name="connsiteY11" fmla="*/ 9978 h 10000"/>
              <a:gd name="connsiteX12" fmla="*/ 2016 w 10000"/>
              <a:gd name="connsiteY12" fmla="*/ 9956 h 10000"/>
              <a:gd name="connsiteX13" fmla="*/ 2023 w 10000"/>
              <a:gd name="connsiteY13" fmla="*/ 9942 h 10000"/>
              <a:gd name="connsiteX14" fmla="*/ 2357 w 10000"/>
              <a:gd name="connsiteY14" fmla="*/ 7713 h 10000"/>
              <a:gd name="connsiteX15" fmla="*/ 10000 w 10000"/>
              <a:gd name="connsiteY15" fmla="*/ 7784 h 10000"/>
              <a:gd name="connsiteX16" fmla="*/ 10000 w 10000"/>
              <a:gd name="connsiteY16" fmla="*/ 0 h 10000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0 w 10000"/>
              <a:gd name="connsiteY2" fmla="*/ 7855 h 10000"/>
              <a:gd name="connsiteX3" fmla="*/ 1644 w 10000"/>
              <a:gd name="connsiteY3" fmla="*/ 7855 h 10000"/>
              <a:gd name="connsiteX4" fmla="*/ 1950 w 10000"/>
              <a:gd name="connsiteY4" fmla="*/ 9942 h 10000"/>
              <a:gd name="connsiteX5" fmla="*/ 1950 w 10000"/>
              <a:gd name="connsiteY5" fmla="*/ 9942 h 10000"/>
              <a:gd name="connsiteX6" fmla="*/ 1957 w 10000"/>
              <a:gd name="connsiteY6" fmla="*/ 9956 h 10000"/>
              <a:gd name="connsiteX7" fmla="*/ 1967 w 10000"/>
              <a:gd name="connsiteY7" fmla="*/ 9978 h 10000"/>
              <a:gd name="connsiteX8" fmla="*/ 1977 w 10000"/>
              <a:gd name="connsiteY8" fmla="*/ 10000 h 10000"/>
              <a:gd name="connsiteX9" fmla="*/ 1986 w 10000"/>
              <a:gd name="connsiteY9" fmla="*/ 10000 h 10000"/>
              <a:gd name="connsiteX10" fmla="*/ 1997 w 10000"/>
              <a:gd name="connsiteY10" fmla="*/ 10000 h 10000"/>
              <a:gd name="connsiteX11" fmla="*/ 2005 w 10000"/>
              <a:gd name="connsiteY11" fmla="*/ 9978 h 10000"/>
              <a:gd name="connsiteX12" fmla="*/ 2016 w 10000"/>
              <a:gd name="connsiteY12" fmla="*/ 9956 h 10000"/>
              <a:gd name="connsiteX13" fmla="*/ 2023 w 10000"/>
              <a:gd name="connsiteY13" fmla="*/ 9942 h 10000"/>
              <a:gd name="connsiteX14" fmla="*/ 2357 w 10000"/>
              <a:gd name="connsiteY14" fmla="*/ 7713 h 10000"/>
              <a:gd name="connsiteX15" fmla="*/ 10000 w 10000"/>
              <a:gd name="connsiteY15" fmla="*/ 7784 h 10000"/>
              <a:gd name="connsiteX16" fmla="*/ 10000 w 10000"/>
              <a:gd name="connsiteY1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lnTo>
                  <a:pt x="0" y="7855"/>
                </a:lnTo>
                <a:lnTo>
                  <a:pt x="1644" y="7855"/>
                </a:lnTo>
                <a:cubicBezTo>
                  <a:pt x="1748" y="8291"/>
                  <a:pt x="1846" y="9506"/>
                  <a:pt x="1950" y="9942"/>
                </a:cubicBezTo>
                <a:lnTo>
                  <a:pt x="1950" y="9942"/>
                </a:lnTo>
                <a:cubicBezTo>
                  <a:pt x="1952" y="9947"/>
                  <a:pt x="1955" y="9951"/>
                  <a:pt x="1957" y="9956"/>
                </a:cubicBezTo>
                <a:cubicBezTo>
                  <a:pt x="1960" y="9963"/>
                  <a:pt x="1964" y="9971"/>
                  <a:pt x="1967" y="9978"/>
                </a:cubicBezTo>
                <a:cubicBezTo>
                  <a:pt x="1970" y="9985"/>
                  <a:pt x="1974" y="9993"/>
                  <a:pt x="1977" y="10000"/>
                </a:cubicBezTo>
                <a:lnTo>
                  <a:pt x="1986" y="10000"/>
                </a:lnTo>
                <a:lnTo>
                  <a:pt x="1997" y="10000"/>
                </a:lnTo>
                <a:cubicBezTo>
                  <a:pt x="2000" y="9993"/>
                  <a:pt x="2002" y="9985"/>
                  <a:pt x="2005" y="9978"/>
                </a:cubicBezTo>
                <a:cubicBezTo>
                  <a:pt x="2009" y="9971"/>
                  <a:pt x="2012" y="9963"/>
                  <a:pt x="2016" y="9956"/>
                </a:cubicBezTo>
                <a:cubicBezTo>
                  <a:pt x="2018" y="9951"/>
                  <a:pt x="2021" y="9947"/>
                  <a:pt x="2023" y="9942"/>
                </a:cubicBezTo>
                <a:cubicBezTo>
                  <a:pt x="2134" y="9199"/>
                  <a:pt x="2246" y="8456"/>
                  <a:pt x="2357" y="7713"/>
                </a:cubicBezTo>
                <a:lnTo>
                  <a:pt x="10000" y="7784"/>
                </a:lnTo>
                <a:lnTo>
                  <a:pt x="1000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1623"/>
            <a:ext cx="12192000" cy="510386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119976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A72F41F2-61DF-475B-A750-41F58C24D3EC}"/>
              </a:ext>
            </a:extLst>
          </p:cNvPr>
          <p:cNvSpPr/>
          <p:nvPr userDrawn="1"/>
        </p:nvSpPr>
        <p:spPr bwMode="auto">
          <a:xfrm>
            <a:off x="0" y="11909"/>
            <a:ext cx="12192000" cy="1239714"/>
          </a:xfrm>
          <a:custGeom>
            <a:avLst/>
            <a:gdLst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0 w 10000"/>
              <a:gd name="connsiteY2" fmla="*/ 7855 h 10000"/>
              <a:gd name="connsiteX3" fmla="*/ 1637 w 10000"/>
              <a:gd name="connsiteY3" fmla="*/ 8635 h 10000"/>
              <a:gd name="connsiteX4" fmla="*/ 1950 w 10000"/>
              <a:gd name="connsiteY4" fmla="*/ 9942 h 10000"/>
              <a:gd name="connsiteX5" fmla="*/ 1950 w 10000"/>
              <a:gd name="connsiteY5" fmla="*/ 9942 h 10000"/>
              <a:gd name="connsiteX6" fmla="*/ 1957 w 10000"/>
              <a:gd name="connsiteY6" fmla="*/ 9956 h 10000"/>
              <a:gd name="connsiteX7" fmla="*/ 1967 w 10000"/>
              <a:gd name="connsiteY7" fmla="*/ 9978 h 10000"/>
              <a:gd name="connsiteX8" fmla="*/ 1977 w 10000"/>
              <a:gd name="connsiteY8" fmla="*/ 10000 h 10000"/>
              <a:gd name="connsiteX9" fmla="*/ 1986 w 10000"/>
              <a:gd name="connsiteY9" fmla="*/ 10000 h 10000"/>
              <a:gd name="connsiteX10" fmla="*/ 1997 w 10000"/>
              <a:gd name="connsiteY10" fmla="*/ 10000 h 10000"/>
              <a:gd name="connsiteX11" fmla="*/ 2005 w 10000"/>
              <a:gd name="connsiteY11" fmla="*/ 9978 h 10000"/>
              <a:gd name="connsiteX12" fmla="*/ 2016 w 10000"/>
              <a:gd name="connsiteY12" fmla="*/ 9956 h 10000"/>
              <a:gd name="connsiteX13" fmla="*/ 2023 w 10000"/>
              <a:gd name="connsiteY13" fmla="*/ 9942 h 10000"/>
              <a:gd name="connsiteX14" fmla="*/ 2335 w 10000"/>
              <a:gd name="connsiteY14" fmla="*/ 8635 h 10000"/>
              <a:gd name="connsiteX15" fmla="*/ 10000 w 10000"/>
              <a:gd name="connsiteY15" fmla="*/ 8635 h 10000"/>
              <a:gd name="connsiteX16" fmla="*/ 10000 w 10000"/>
              <a:gd name="connsiteY16" fmla="*/ 0 h 10000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0 w 10000"/>
              <a:gd name="connsiteY2" fmla="*/ 7855 h 10000"/>
              <a:gd name="connsiteX3" fmla="*/ 1630 w 10000"/>
              <a:gd name="connsiteY3" fmla="*/ 7713 h 10000"/>
              <a:gd name="connsiteX4" fmla="*/ 1950 w 10000"/>
              <a:gd name="connsiteY4" fmla="*/ 9942 h 10000"/>
              <a:gd name="connsiteX5" fmla="*/ 1950 w 10000"/>
              <a:gd name="connsiteY5" fmla="*/ 9942 h 10000"/>
              <a:gd name="connsiteX6" fmla="*/ 1957 w 10000"/>
              <a:gd name="connsiteY6" fmla="*/ 9956 h 10000"/>
              <a:gd name="connsiteX7" fmla="*/ 1967 w 10000"/>
              <a:gd name="connsiteY7" fmla="*/ 9978 h 10000"/>
              <a:gd name="connsiteX8" fmla="*/ 1977 w 10000"/>
              <a:gd name="connsiteY8" fmla="*/ 10000 h 10000"/>
              <a:gd name="connsiteX9" fmla="*/ 1986 w 10000"/>
              <a:gd name="connsiteY9" fmla="*/ 10000 h 10000"/>
              <a:gd name="connsiteX10" fmla="*/ 1997 w 10000"/>
              <a:gd name="connsiteY10" fmla="*/ 10000 h 10000"/>
              <a:gd name="connsiteX11" fmla="*/ 2005 w 10000"/>
              <a:gd name="connsiteY11" fmla="*/ 9978 h 10000"/>
              <a:gd name="connsiteX12" fmla="*/ 2016 w 10000"/>
              <a:gd name="connsiteY12" fmla="*/ 9956 h 10000"/>
              <a:gd name="connsiteX13" fmla="*/ 2023 w 10000"/>
              <a:gd name="connsiteY13" fmla="*/ 9942 h 10000"/>
              <a:gd name="connsiteX14" fmla="*/ 2335 w 10000"/>
              <a:gd name="connsiteY14" fmla="*/ 8635 h 10000"/>
              <a:gd name="connsiteX15" fmla="*/ 10000 w 10000"/>
              <a:gd name="connsiteY15" fmla="*/ 8635 h 10000"/>
              <a:gd name="connsiteX16" fmla="*/ 10000 w 10000"/>
              <a:gd name="connsiteY16" fmla="*/ 0 h 10000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0 w 10000"/>
              <a:gd name="connsiteY2" fmla="*/ 7855 h 10000"/>
              <a:gd name="connsiteX3" fmla="*/ 1630 w 10000"/>
              <a:gd name="connsiteY3" fmla="*/ 7713 h 10000"/>
              <a:gd name="connsiteX4" fmla="*/ 1950 w 10000"/>
              <a:gd name="connsiteY4" fmla="*/ 9942 h 10000"/>
              <a:gd name="connsiteX5" fmla="*/ 1950 w 10000"/>
              <a:gd name="connsiteY5" fmla="*/ 9942 h 10000"/>
              <a:gd name="connsiteX6" fmla="*/ 1957 w 10000"/>
              <a:gd name="connsiteY6" fmla="*/ 9956 h 10000"/>
              <a:gd name="connsiteX7" fmla="*/ 1967 w 10000"/>
              <a:gd name="connsiteY7" fmla="*/ 9978 h 10000"/>
              <a:gd name="connsiteX8" fmla="*/ 1977 w 10000"/>
              <a:gd name="connsiteY8" fmla="*/ 10000 h 10000"/>
              <a:gd name="connsiteX9" fmla="*/ 1986 w 10000"/>
              <a:gd name="connsiteY9" fmla="*/ 10000 h 10000"/>
              <a:gd name="connsiteX10" fmla="*/ 1997 w 10000"/>
              <a:gd name="connsiteY10" fmla="*/ 10000 h 10000"/>
              <a:gd name="connsiteX11" fmla="*/ 2005 w 10000"/>
              <a:gd name="connsiteY11" fmla="*/ 9978 h 10000"/>
              <a:gd name="connsiteX12" fmla="*/ 2016 w 10000"/>
              <a:gd name="connsiteY12" fmla="*/ 9956 h 10000"/>
              <a:gd name="connsiteX13" fmla="*/ 2023 w 10000"/>
              <a:gd name="connsiteY13" fmla="*/ 9942 h 10000"/>
              <a:gd name="connsiteX14" fmla="*/ 2357 w 10000"/>
              <a:gd name="connsiteY14" fmla="*/ 7713 h 10000"/>
              <a:gd name="connsiteX15" fmla="*/ 10000 w 10000"/>
              <a:gd name="connsiteY15" fmla="*/ 8635 h 10000"/>
              <a:gd name="connsiteX16" fmla="*/ 10000 w 10000"/>
              <a:gd name="connsiteY16" fmla="*/ 0 h 10000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0 w 10000"/>
              <a:gd name="connsiteY2" fmla="*/ 7855 h 10000"/>
              <a:gd name="connsiteX3" fmla="*/ 1630 w 10000"/>
              <a:gd name="connsiteY3" fmla="*/ 7713 h 10000"/>
              <a:gd name="connsiteX4" fmla="*/ 1950 w 10000"/>
              <a:gd name="connsiteY4" fmla="*/ 9942 h 10000"/>
              <a:gd name="connsiteX5" fmla="*/ 1950 w 10000"/>
              <a:gd name="connsiteY5" fmla="*/ 9942 h 10000"/>
              <a:gd name="connsiteX6" fmla="*/ 1957 w 10000"/>
              <a:gd name="connsiteY6" fmla="*/ 9956 h 10000"/>
              <a:gd name="connsiteX7" fmla="*/ 1967 w 10000"/>
              <a:gd name="connsiteY7" fmla="*/ 9978 h 10000"/>
              <a:gd name="connsiteX8" fmla="*/ 1977 w 10000"/>
              <a:gd name="connsiteY8" fmla="*/ 10000 h 10000"/>
              <a:gd name="connsiteX9" fmla="*/ 1986 w 10000"/>
              <a:gd name="connsiteY9" fmla="*/ 10000 h 10000"/>
              <a:gd name="connsiteX10" fmla="*/ 1997 w 10000"/>
              <a:gd name="connsiteY10" fmla="*/ 10000 h 10000"/>
              <a:gd name="connsiteX11" fmla="*/ 2005 w 10000"/>
              <a:gd name="connsiteY11" fmla="*/ 9978 h 10000"/>
              <a:gd name="connsiteX12" fmla="*/ 2016 w 10000"/>
              <a:gd name="connsiteY12" fmla="*/ 9956 h 10000"/>
              <a:gd name="connsiteX13" fmla="*/ 2023 w 10000"/>
              <a:gd name="connsiteY13" fmla="*/ 9942 h 10000"/>
              <a:gd name="connsiteX14" fmla="*/ 2357 w 10000"/>
              <a:gd name="connsiteY14" fmla="*/ 7713 h 10000"/>
              <a:gd name="connsiteX15" fmla="*/ 10000 w 10000"/>
              <a:gd name="connsiteY15" fmla="*/ 7784 h 10000"/>
              <a:gd name="connsiteX16" fmla="*/ 10000 w 10000"/>
              <a:gd name="connsiteY16" fmla="*/ 0 h 10000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0 w 10000"/>
              <a:gd name="connsiteY2" fmla="*/ 7855 h 10000"/>
              <a:gd name="connsiteX3" fmla="*/ 1644 w 10000"/>
              <a:gd name="connsiteY3" fmla="*/ 7642 h 10000"/>
              <a:gd name="connsiteX4" fmla="*/ 1950 w 10000"/>
              <a:gd name="connsiteY4" fmla="*/ 9942 h 10000"/>
              <a:gd name="connsiteX5" fmla="*/ 1950 w 10000"/>
              <a:gd name="connsiteY5" fmla="*/ 9942 h 10000"/>
              <a:gd name="connsiteX6" fmla="*/ 1957 w 10000"/>
              <a:gd name="connsiteY6" fmla="*/ 9956 h 10000"/>
              <a:gd name="connsiteX7" fmla="*/ 1967 w 10000"/>
              <a:gd name="connsiteY7" fmla="*/ 9978 h 10000"/>
              <a:gd name="connsiteX8" fmla="*/ 1977 w 10000"/>
              <a:gd name="connsiteY8" fmla="*/ 10000 h 10000"/>
              <a:gd name="connsiteX9" fmla="*/ 1986 w 10000"/>
              <a:gd name="connsiteY9" fmla="*/ 10000 h 10000"/>
              <a:gd name="connsiteX10" fmla="*/ 1997 w 10000"/>
              <a:gd name="connsiteY10" fmla="*/ 10000 h 10000"/>
              <a:gd name="connsiteX11" fmla="*/ 2005 w 10000"/>
              <a:gd name="connsiteY11" fmla="*/ 9978 h 10000"/>
              <a:gd name="connsiteX12" fmla="*/ 2016 w 10000"/>
              <a:gd name="connsiteY12" fmla="*/ 9956 h 10000"/>
              <a:gd name="connsiteX13" fmla="*/ 2023 w 10000"/>
              <a:gd name="connsiteY13" fmla="*/ 9942 h 10000"/>
              <a:gd name="connsiteX14" fmla="*/ 2357 w 10000"/>
              <a:gd name="connsiteY14" fmla="*/ 7713 h 10000"/>
              <a:gd name="connsiteX15" fmla="*/ 10000 w 10000"/>
              <a:gd name="connsiteY15" fmla="*/ 7784 h 10000"/>
              <a:gd name="connsiteX16" fmla="*/ 10000 w 10000"/>
              <a:gd name="connsiteY16" fmla="*/ 0 h 10000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0 w 10000"/>
              <a:gd name="connsiteY2" fmla="*/ 7855 h 10000"/>
              <a:gd name="connsiteX3" fmla="*/ 1644 w 10000"/>
              <a:gd name="connsiteY3" fmla="*/ 7855 h 10000"/>
              <a:gd name="connsiteX4" fmla="*/ 1950 w 10000"/>
              <a:gd name="connsiteY4" fmla="*/ 9942 h 10000"/>
              <a:gd name="connsiteX5" fmla="*/ 1950 w 10000"/>
              <a:gd name="connsiteY5" fmla="*/ 9942 h 10000"/>
              <a:gd name="connsiteX6" fmla="*/ 1957 w 10000"/>
              <a:gd name="connsiteY6" fmla="*/ 9956 h 10000"/>
              <a:gd name="connsiteX7" fmla="*/ 1967 w 10000"/>
              <a:gd name="connsiteY7" fmla="*/ 9978 h 10000"/>
              <a:gd name="connsiteX8" fmla="*/ 1977 w 10000"/>
              <a:gd name="connsiteY8" fmla="*/ 10000 h 10000"/>
              <a:gd name="connsiteX9" fmla="*/ 1986 w 10000"/>
              <a:gd name="connsiteY9" fmla="*/ 10000 h 10000"/>
              <a:gd name="connsiteX10" fmla="*/ 1997 w 10000"/>
              <a:gd name="connsiteY10" fmla="*/ 10000 h 10000"/>
              <a:gd name="connsiteX11" fmla="*/ 2005 w 10000"/>
              <a:gd name="connsiteY11" fmla="*/ 9978 h 10000"/>
              <a:gd name="connsiteX12" fmla="*/ 2016 w 10000"/>
              <a:gd name="connsiteY12" fmla="*/ 9956 h 10000"/>
              <a:gd name="connsiteX13" fmla="*/ 2023 w 10000"/>
              <a:gd name="connsiteY13" fmla="*/ 9942 h 10000"/>
              <a:gd name="connsiteX14" fmla="*/ 2357 w 10000"/>
              <a:gd name="connsiteY14" fmla="*/ 7713 h 10000"/>
              <a:gd name="connsiteX15" fmla="*/ 10000 w 10000"/>
              <a:gd name="connsiteY15" fmla="*/ 7784 h 10000"/>
              <a:gd name="connsiteX16" fmla="*/ 10000 w 10000"/>
              <a:gd name="connsiteY1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lnTo>
                  <a:pt x="0" y="7855"/>
                </a:lnTo>
                <a:lnTo>
                  <a:pt x="1644" y="7855"/>
                </a:lnTo>
                <a:cubicBezTo>
                  <a:pt x="1748" y="8291"/>
                  <a:pt x="1846" y="9506"/>
                  <a:pt x="1950" y="9942"/>
                </a:cubicBezTo>
                <a:lnTo>
                  <a:pt x="1950" y="9942"/>
                </a:lnTo>
                <a:cubicBezTo>
                  <a:pt x="1952" y="9947"/>
                  <a:pt x="1955" y="9951"/>
                  <a:pt x="1957" y="9956"/>
                </a:cubicBezTo>
                <a:cubicBezTo>
                  <a:pt x="1960" y="9963"/>
                  <a:pt x="1964" y="9971"/>
                  <a:pt x="1967" y="9978"/>
                </a:cubicBezTo>
                <a:cubicBezTo>
                  <a:pt x="1970" y="9985"/>
                  <a:pt x="1974" y="9993"/>
                  <a:pt x="1977" y="10000"/>
                </a:cubicBezTo>
                <a:lnTo>
                  <a:pt x="1986" y="10000"/>
                </a:lnTo>
                <a:lnTo>
                  <a:pt x="1997" y="10000"/>
                </a:lnTo>
                <a:cubicBezTo>
                  <a:pt x="2000" y="9993"/>
                  <a:pt x="2002" y="9985"/>
                  <a:pt x="2005" y="9978"/>
                </a:cubicBezTo>
                <a:cubicBezTo>
                  <a:pt x="2009" y="9971"/>
                  <a:pt x="2012" y="9963"/>
                  <a:pt x="2016" y="9956"/>
                </a:cubicBezTo>
                <a:cubicBezTo>
                  <a:pt x="2018" y="9951"/>
                  <a:pt x="2021" y="9947"/>
                  <a:pt x="2023" y="9942"/>
                </a:cubicBezTo>
                <a:cubicBezTo>
                  <a:pt x="2134" y="9199"/>
                  <a:pt x="2246" y="8456"/>
                  <a:pt x="2357" y="7713"/>
                </a:cubicBezTo>
                <a:lnTo>
                  <a:pt x="10000" y="7784"/>
                </a:lnTo>
                <a:lnTo>
                  <a:pt x="1000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4358" y="1251623"/>
            <a:ext cx="6008943" cy="510386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1251623"/>
            <a:ext cx="6008943" cy="510387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557905AD-0D0D-471A-9FE5-7CB321CD6F3F}"/>
              </a:ext>
            </a:extLst>
          </p:cNvPr>
          <p:cNvSpPr/>
          <p:nvPr userDrawn="1"/>
        </p:nvSpPr>
        <p:spPr bwMode="auto">
          <a:xfrm>
            <a:off x="0" y="11909"/>
            <a:ext cx="12192000" cy="1239714"/>
          </a:xfrm>
          <a:custGeom>
            <a:avLst/>
            <a:gdLst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0 w 10000"/>
              <a:gd name="connsiteY2" fmla="*/ 7855 h 10000"/>
              <a:gd name="connsiteX3" fmla="*/ 1637 w 10000"/>
              <a:gd name="connsiteY3" fmla="*/ 8635 h 10000"/>
              <a:gd name="connsiteX4" fmla="*/ 1950 w 10000"/>
              <a:gd name="connsiteY4" fmla="*/ 9942 h 10000"/>
              <a:gd name="connsiteX5" fmla="*/ 1950 w 10000"/>
              <a:gd name="connsiteY5" fmla="*/ 9942 h 10000"/>
              <a:gd name="connsiteX6" fmla="*/ 1957 w 10000"/>
              <a:gd name="connsiteY6" fmla="*/ 9956 h 10000"/>
              <a:gd name="connsiteX7" fmla="*/ 1967 w 10000"/>
              <a:gd name="connsiteY7" fmla="*/ 9978 h 10000"/>
              <a:gd name="connsiteX8" fmla="*/ 1977 w 10000"/>
              <a:gd name="connsiteY8" fmla="*/ 10000 h 10000"/>
              <a:gd name="connsiteX9" fmla="*/ 1986 w 10000"/>
              <a:gd name="connsiteY9" fmla="*/ 10000 h 10000"/>
              <a:gd name="connsiteX10" fmla="*/ 1997 w 10000"/>
              <a:gd name="connsiteY10" fmla="*/ 10000 h 10000"/>
              <a:gd name="connsiteX11" fmla="*/ 2005 w 10000"/>
              <a:gd name="connsiteY11" fmla="*/ 9978 h 10000"/>
              <a:gd name="connsiteX12" fmla="*/ 2016 w 10000"/>
              <a:gd name="connsiteY12" fmla="*/ 9956 h 10000"/>
              <a:gd name="connsiteX13" fmla="*/ 2023 w 10000"/>
              <a:gd name="connsiteY13" fmla="*/ 9942 h 10000"/>
              <a:gd name="connsiteX14" fmla="*/ 2335 w 10000"/>
              <a:gd name="connsiteY14" fmla="*/ 8635 h 10000"/>
              <a:gd name="connsiteX15" fmla="*/ 10000 w 10000"/>
              <a:gd name="connsiteY15" fmla="*/ 8635 h 10000"/>
              <a:gd name="connsiteX16" fmla="*/ 10000 w 10000"/>
              <a:gd name="connsiteY16" fmla="*/ 0 h 10000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0 w 10000"/>
              <a:gd name="connsiteY2" fmla="*/ 7855 h 10000"/>
              <a:gd name="connsiteX3" fmla="*/ 1630 w 10000"/>
              <a:gd name="connsiteY3" fmla="*/ 7713 h 10000"/>
              <a:gd name="connsiteX4" fmla="*/ 1950 w 10000"/>
              <a:gd name="connsiteY4" fmla="*/ 9942 h 10000"/>
              <a:gd name="connsiteX5" fmla="*/ 1950 w 10000"/>
              <a:gd name="connsiteY5" fmla="*/ 9942 h 10000"/>
              <a:gd name="connsiteX6" fmla="*/ 1957 w 10000"/>
              <a:gd name="connsiteY6" fmla="*/ 9956 h 10000"/>
              <a:gd name="connsiteX7" fmla="*/ 1967 w 10000"/>
              <a:gd name="connsiteY7" fmla="*/ 9978 h 10000"/>
              <a:gd name="connsiteX8" fmla="*/ 1977 w 10000"/>
              <a:gd name="connsiteY8" fmla="*/ 10000 h 10000"/>
              <a:gd name="connsiteX9" fmla="*/ 1986 w 10000"/>
              <a:gd name="connsiteY9" fmla="*/ 10000 h 10000"/>
              <a:gd name="connsiteX10" fmla="*/ 1997 w 10000"/>
              <a:gd name="connsiteY10" fmla="*/ 10000 h 10000"/>
              <a:gd name="connsiteX11" fmla="*/ 2005 w 10000"/>
              <a:gd name="connsiteY11" fmla="*/ 9978 h 10000"/>
              <a:gd name="connsiteX12" fmla="*/ 2016 w 10000"/>
              <a:gd name="connsiteY12" fmla="*/ 9956 h 10000"/>
              <a:gd name="connsiteX13" fmla="*/ 2023 w 10000"/>
              <a:gd name="connsiteY13" fmla="*/ 9942 h 10000"/>
              <a:gd name="connsiteX14" fmla="*/ 2335 w 10000"/>
              <a:gd name="connsiteY14" fmla="*/ 8635 h 10000"/>
              <a:gd name="connsiteX15" fmla="*/ 10000 w 10000"/>
              <a:gd name="connsiteY15" fmla="*/ 8635 h 10000"/>
              <a:gd name="connsiteX16" fmla="*/ 10000 w 10000"/>
              <a:gd name="connsiteY16" fmla="*/ 0 h 10000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0 w 10000"/>
              <a:gd name="connsiteY2" fmla="*/ 7855 h 10000"/>
              <a:gd name="connsiteX3" fmla="*/ 1630 w 10000"/>
              <a:gd name="connsiteY3" fmla="*/ 7713 h 10000"/>
              <a:gd name="connsiteX4" fmla="*/ 1950 w 10000"/>
              <a:gd name="connsiteY4" fmla="*/ 9942 h 10000"/>
              <a:gd name="connsiteX5" fmla="*/ 1950 w 10000"/>
              <a:gd name="connsiteY5" fmla="*/ 9942 h 10000"/>
              <a:gd name="connsiteX6" fmla="*/ 1957 w 10000"/>
              <a:gd name="connsiteY6" fmla="*/ 9956 h 10000"/>
              <a:gd name="connsiteX7" fmla="*/ 1967 w 10000"/>
              <a:gd name="connsiteY7" fmla="*/ 9978 h 10000"/>
              <a:gd name="connsiteX8" fmla="*/ 1977 w 10000"/>
              <a:gd name="connsiteY8" fmla="*/ 10000 h 10000"/>
              <a:gd name="connsiteX9" fmla="*/ 1986 w 10000"/>
              <a:gd name="connsiteY9" fmla="*/ 10000 h 10000"/>
              <a:gd name="connsiteX10" fmla="*/ 1997 w 10000"/>
              <a:gd name="connsiteY10" fmla="*/ 10000 h 10000"/>
              <a:gd name="connsiteX11" fmla="*/ 2005 w 10000"/>
              <a:gd name="connsiteY11" fmla="*/ 9978 h 10000"/>
              <a:gd name="connsiteX12" fmla="*/ 2016 w 10000"/>
              <a:gd name="connsiteY12" fmla="*/ 9956 h 10000"/>
              <a:gd name="connsiteX13" fmla="*/ 2023 w 10000"/>
              <a:gd name="connsiteY13" fmla="*/ 9942 h 10000"/>
              <a:gd name="connsiteX14" fmla="*/ 2357 w 10000"/>
              <a:gd name="connsiteY14" fmla="*/ 7713 h 10000"/>
              <a:gd name="connsiteX15" fmla="*/ 10000 w 10000"/>
              <a:gd name="connsiteY15" fmla="*/ 8635 h 10000"/>
              <a:gd name="connsiteX16" fmla="*/ 10000 w 10000"/>
              <a:gd name="connsiteY16" fmla="*/ 0 h 10000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0 w 10000"/>
              <a:gd name="connsiteY2" fmla="*/ 7855 h 10000"/>
              <a:gd name="connsiteX3" fmla="*/ 1630 w 10000"/>
              <a:gd name="connsiteY3" fmla="*/ 7713 h 10000"/>
              <a:gd name="connsiteX4" fmla="*/ 1950 w 10000"/>
              <a:gd name="connsiteY4" fmla="*/ 9942 h 10000"/>
              <a:gd name="connsiteX5" fmla="*/ 1950 w 10000"/>
              <a:gd name="connsiteY5" fmla="*/ 9942 h 10000"/>
              <a:gd name="connsiteX6" fmla="*/ 1957 w 10000"/>
              <a:gd name="connsiteY6" fmla="*/ 9956 h 10000"/>
              <a:gd name="connsiteX7" fmla="*/ 1967 w 10000"/>
              <a:gd name="connsiteY7" fmla="*/ 9978 h 10000"/>
              <a:gd name="connsiteX8" fmla="*/ 1977 w 10000"/>
              <a:gd name="connsiteY8" fmla="*/ 10000 h 10000"/>
              <a:gd name="connsiteX9" fmla="*/ 1986 w 10000"/>
              <a:gd name="connsiteY9" fmla="*/ 10000 h 10000"/>
              <a:gd name="connsiteX10" fmla="*/ 1997 w 10000"/>
              <a:gd name="connsiteY10" fmla="*/ 10000 h 10000"/>
              <a:gd name="connsiteX11" fmla="*/ 2005 w 10000"/>
              <a:gd name="connsiteY11" fmla="*/ 9978 h 10000"/>
              <a:gd name="connsiteX12" fmla="*/ 2016 w 10000"/>
              <a:gd name="connsiteY12" fmla="*/ 9956 h 10000"/>
              <a:gd name="connsiteX13" fmla="*/ 2023 w 10000"/>
              <a:gd name="connsiteY13" fmla="*/ 9942 h 10000"/>
              <a:gd name="connsiteX14" fmla="*/ 2357 w 10000"/>
              <a:gd name="connsiteY14" fmla="*/ 7713 h 10000"/>
              <a:gd name="connsiteX15" fmla="*/ 10000 w 10000"/>
              <a:gd name="connsiteY15" fmla="*/ 7784 h 10000"/>
              <a:gd name="connsiteX16" fmla="*/ 10000 w 10000"/>
              <a:gd name="connsiteY16" fmla="*/ 0 h 10000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0 w 10000"/>
              <a:gd name="connsiteY2" fmla="*/ 7855 h 10000"/>
              <a:gd name="connsiteX3" fmla="*/ 1644 w 10000"/>
              <a:gd name="connsiteY3" fmla="*/ 7642 h 10000"/>
              <a:gd name="connsiteX4" fmla="*/ 1950 w 10000"/>
              <a:gd name="connsiteY4" fmla="*/ 9942 h 10000"/>
              <a:gd name="connsiteX5" fmla="*/ 1950 w 10000"/>
              <a:gd name="connsiteY5" fmla="*/ 9942 h 10000"/>
              <a:gd name="connsiteX6" fmla="*/ 1957 w 10000"/>
              <a:gd name="connsiteY6" fmla="*/ 9956 h 10000"/>
              <a:gd name="connsiteX7" fmla="*/ 1967 w 10000"/>
              <a:gd name="connsiteY7" fmla="*/ 9978 h 10000"/>
              <a:gd name="connsiteX8" fmla="*/ 1977 w 10000"/>
              <a:gd name="connsiteY8" fmla="*/ 10000 h 10000"/>
              <a:gd name="connsiteX9" fmla="*/ 1986 w 10000"/>
              <a:gd name="connsiteY9" fmla="*/ 10000 h 10000"/>
              <a:gd name="connsiteX10" fmla="*/ 1997 w 10000"/>
              <a:gd name="connsiteY10" fmla="*/ 10000 h 10000"/>
              <a:gd name="connsiteX11" fmla="*/ 2005 w 10000"/>
              <a:gd name="connsiteY11" fmla="*/ 9978 h 10000"/>
              <a:gd name="connsiteX12" fmla="*/ 2016 w 10000"/>
              <a:gd name="connsiteY12" fmla="*/ 9956 h 10000"/>
              <a:gd name="connsiteX13" fmla="*/ 2023 w 10000"/>
              <a:gd name="connsiteY13" fmla="*/ 9942 h 10000"/>
              <a:gd name="connsiteX14" fmla="*/ 2357 w 10000"/>
              <a:gd name="connsiteY14" fmla="*/ 7713 h 10000"/>
              <a:gd name="connsiteX15" fmla="*/ 10000 w 10000"/>
              <a:gd name="connsiteY15" fmla="*/ 7784 h 10000"/>
              <a:gd name="connsiteX16" fmla="*/ 10000 w 10000"/>
              <a:gd name="connsiteY16" fmla="*/ 0 h 10000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0 w 10000"/>
              <a:gd name="connsiteY2" fmla="*/ 7855 h 10000"/>
              <a:gd name="connsiteX3" fmla="*/ 1644 w 10000"/>
              <a:gd name="connsiteY3" fmla="*/ 7855 h 10000"/>
              <a:gd name="connsiteX4" fmla="*/ 1950 w 10000"/>
              <a:gd name="connsiteY4" fmla="*/ 9942 h 10000"/>
              <a:gd name="connsiteX5" fmla="*/ 1950 w 10000"/>
              <a:gd name="connsiteY5" fmla="*/ 9942 h 10000"/>
              <a:gd name="connsiteX6" fmla="*/ 1957 w 10000"/>
              <a:gd name="connsiteY6" fmla="*/ 9956 h 10000"/>
              <a:gd name="connsiteX7" fmla="*/ 1967 w 10000"/>
              <a:gd name="connsiteY7" fmla="*/ 9978 h 10000"/>
              <a:gd name="connsiteX8" fmla="*/ 1977 w 10000"/>
              <a:gd name="connsiteY8" fmla="*/ 10000 h 10000"/>
              <a:gd name="connsiteX9" fmla="*/ 1986 w 10000"/>
              <a:gd name="connsiteY9" fmla="*/ 10000 h 10000"/>
              <a:gd name="connsiteX10" fmla="*/ 1997 w 10000"/>
              <a:gd name="connsiteY10" fmla="*/ 10000 h 10000"/>
              <a:gd name="connsiteX11" fmla="*/ 2005 w 10000"/>
              <a:gd name="connsiteY11" fmla="*/ 9978 h 10000"/>
              <a:gd name="connsiteX12" fmla="*/ 2016 w 10000"/>
              <a:gd name="connsiteY12" fmla="*/ 9956 h 10000"/>
              <a:gd name="connsiteX13" fmla="*/ 2023 w 10000"/>
              <a:gd name="connsiteY13" fmla="*/ 9942 h 10000"/>
              <a:gd name="connsiteX14" fmla="*/ 2357 w 10000"/>
              <a:gd name="connsiteY14" fmla="*/ 7713 h 10000"/>
              <a:gd name="connsiteX15" fmla="*/ 10000 w 10000"/>
              <a:gd name="connsiteY15" fmla="*/ 7784 h 10000"/>
              <a:gd name="connsiteX16" fmla="*/ 10000 w 10000"/>
              <a:gd name="connsiteY1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lnTo>
                  <a:pt x="0" y="7855"/>
                </a:lnTo>
                <a:lnTo>
                  <a:pt x="1644" y="7855"/>
                </a:lnTo>
                <a:cubicBezTo>
                  <a:pt x="1748" y="8291"/>
                  <a:pt x="1846" y="9506"/>
                  <a:pt x="1950" y="9942"/>
                </a:cubicBezTo>
                <a:lnTo>
                  <a:pt x="1950" y="9942"/>
                </a:lnTo>
                <a:cubicBezTo>
                  <a:pt x="1952" y="9947"/>
                  <a:pt x="1955" y="9951"/>
                  <a:pt x="1957" y="9956"/>
                </a:cubicBezTo>
                <a:cubicBezTo>
                  <a:pt x="1960" y="9963"/>
                  <a:pt x="1964" y="9971"/>
                  <a:pt x="1967" y="9978"/>
                </a:cubicBezTo>
                <a:cubicBezTo>
                  <a:pt x="1970" y="9985"/>
                  <a:pt x="1974" y="9993"/>
                  <a:pt x="1977" y="10000"/>
                </a:cubicBezTo>
                <a:lnTo>
                  <a:pt x="1986" y="10000"/>
                </a:lnTo>
                <a:lnTo>
                  <a:pt x="1997" y="10000"/>
                </a:lnTo>
                <a:cubicBezTo>
                  <a:pt x="2000" y="9993"/>
                  <a:pt x="2002" y="9985"/>
                  <a:pt x="2005" y="9978"/>
                </a:cubicBezTo>
                <a:cubicBezTo>
                  <a:pt x="2009" y="9971"/>
                  <a:pt x="2012" y="9963"/>
                  <a:pt x="2016" y="9956"/>
                </a:cubicBezTo>
                <a:cubicBezTo>
                  <a:pt x="2018" y="9951"/>
                  <a:pt x="2021" y="9947"/>
                  <a:pt x="2023" y="9942"/>
                </a:cubicBezTo>
                <a:cubicBezTo>
                  <a:pt x="2134" y="9199"/>
                  <a:pt x="2246" y="8456"/>
                  <a:pt x="2357" y="7713"/>
                </a:cubicBezTo>
                <a:lnTo>
                  <a:pt x="10000" y="7784"/>
                </a:lnTo>
                <a:lnTo>
                  <a:pt x="1000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4358" y="1260478"/>
            <a:ext cx="600894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4358" y="1836741"/>
            <a:ext cx="6008943" cy="451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1260478"/>
            <a:ext cx="600894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1836741"/>
            <a:ext cx="6008943" cy="4518751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7BD77D57-F167-4B5E-BF9C-202CDD14021E}"/>
              </a:ext>
            </a:extLst>
          </p:cNvPr>
          <p:cNvSpPr/>
          <p:nvPr userDrawn="1"/>
        </p:nvSpPr>
        <p:spPr bwMode="auto">
          <a:xfrm>
            <a:off x="0" y="11909"/>
            <a:ext cx="12192000" cy="1239714"/>
          </a:xfrm>
          <a:custGeom>
            <a:avLst/>
            <a:gdLst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0 w 10000"/>
              <a:gd name="connsiteY2" fmla="*/ 7855 h 10000"/>
              <a:gd name="connsiteX3" fmla="*/ 1637 w 10000"/>
              <a:gd name="connsiteY3" fmla="*/ 8635 h 10000"/>
              <a:gd name="connsiteX4" fmla="*/ 1950 w 10000"/>
              <a:gd name="connsiteY4" fmla="*/ 9942 h 10000"/>
              <a:gd name="connsiteX5" fmla="*/ 1950 w 10000"/>
              <a:gd name="connsiteY5" fmla="*/ 9942 h 10000"/>
              <a:gd name="connsiteX6" fmla="*/ 1957 w 10000"/>
              <a:gd name="connsiteY6" fmla="*/ 9956 h 10000"/>
              <a:gd name="connsiteX7" fmla="*/ 1967 w 10000"/>
              <a:gd name="connsiteY7" fmla="*/ 9978 h 10000"/>
              <a:gd name="connsiteX8" fmla="*/ 1977 w 10000"/>
              <a:gd name="connsiteY8" fmla="*/ 10000 h 10000"/>
              <a:gd name="connsiteX9" fmla="*/ 1986 w 10000"/>
              <a:gd name="connsiteY9" fmla="*/ 10000 h 10000"/>
              <a:gd name="connsiteX10" fmla="*/ 1997 w 10000"/>
              <a:gd name="connsiteY10" fmla="*/ 10000 h 10000"/>
              <a:gd name="connsiteX11" fmla="*/ 2005 w 10000"/>
              <a:gd name="connsiteY11" fmla="*/ 9978 h 10000"/>
              <a:gd name="connsiteX12" fmla="*/ 2016 w 10000"/>
              <a:gd name="connsiteY12" fmla="*/ 9956 h 10000"/>
              <a:gd name="connsiteX13" fmla="*/ 2023 w 10000"/>
              <a:gd name="connsiteY13" fmla="*/ 9942 h 10000"/>
              <a:gd name="connsiteX14" fmla="*/ 2335 w 10000"/>
              <a:gd name="connsiteY14" fmla="*/ 8635 h 10000"/>
              <a:gd name="connsiteX15" fmla="*/ 10000 w 10000"/>
              <a:gd name="connsiteY15" fmla="*/ 8635 h 10000"/>
              <a:gd name="connsiteX16" fmla="*/ 10000 w 10000"/>
              <a:gd name="connsiteY16" fmla="*/ 0 h 10000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0 w 10000"/>
              <a:gd name="connsiteY2" fmla="*/ 7855 h 10000"/>
              <a:gd name="connsiteX3" fmla="*/ 1630 w 10000"/>
              <a:gd name="connsiteY3" fmla="*/ 7713 h 10000"/>
              <a:gd name="connsiteX4" fmla="*/ 1950 w 10000"/>
              <a:gd name="connsiteY4" fmla="*/ 9942 h 10000"/>
              <a:gd name="connsiteX5" fmla="*/ 1950 w 10000"/>
              <a:gd name="connsiteY5" fmla="*/ 9942 h 10000"/>
              <a:gd name="connsiteX6" fmla="*/ 1957 w 10000"/>
              <a:gd name="connsiteY6" fmla="*/ 9956 h 10000"/>
              <a:gd name="connsiteX7" fmla="*/ 1967 w 10000"/>
              <a:gd name="connsiteY7" fmla="*/ 9978 h 10000"/>
              <a:gd name="connsiteX8" fmla="*/ 1977 w 10000"/>
              <a:gd name="connsiteY8" fmla="*/ 10000 h 10000"/>
              <a:gd name="connsiteX9" fmla="*/ 1986 w 10000"/>
              <a:gd name="connsiteY9" fmla="*/ 10000 h 10000"/>
              <a:gd name="connsiteX10" fmla="*/ 1997 w 10000"/>
              <a:gd name="connsiteY10" fmla="*/ 10000 h 10000"/>
              <a:gd name="connsiteX11" fmla="*/ 2005 w 10000"/>
              <a:gd name="connsiteY11" fmla="*/ 9978 h 10000"/>
              <a:gd name="connsiteX12" fmla="*/ 2016 w 10000"/>
              <a:gd name="connsiteY12" fmla="*/ 9956 h 10000"/>
              <a:gd name="connsiteX13" fmla="*/ 2023 w 10000"/>
              <a:gd name="connsiteY13" fmla="*/ 9942 h 10000"/>
              <a:gd name="connsiteX14" fmla="*/ 2335 w 10000"/>
              <a:gd name="connsiteY14" fmla="*/ 8635 h 10000"/>
              <a:gd name="connsiteX15" fmla="*/ 10000 w 10000"/>
              <a:gd name="connsiteY15" fmla="*/ 8635 h 10000"/>
              <a:gd name="connsiteX16" fmla="*/ 10000 w 10000"/>
              <a:gd name="connsiteY16" fmla="*/ 0 h 10000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0 w 10000"/>
              <a:gd name="connsiteY2" fmla="*/ 7855 h 10000"/>
              <a:gd name="connsiteX3" fmla="*/ 1630 w 10000"/>
              <a:gd name="connsiteY3" fmla="*/ 7713 h 10000"/>
              <a:gd name="connsiteX4" fmla="*/ 1950 w 10000"/>
              <a:gd name="connsiteY4" fmla="*/ 9942 h 10000"/>
              <a:gd name="connsiteX5" fmla="*/ 1950 w 10000"/>
              <a:gd name="connsiteY5" fmla="*/ 9942 h 10000"/>
              <a:gd name="connsiteX6" fmla="*/ 1957 w 10000"/>
              <a:gd name="connsiteY6" fmla="*/ 9956 h 10000"/>
              <a:gd name="connsiteX7" fmla="*/ 1967 w 10000"/>
              <a:gd name="connsiteY7" fmla="*/ 9978 h 10000"/>
              <a:gd name="connsiteX8" fmla="*/ 1977 w 10000"/>
              <a:gd name="connsiteY8" fmla="*/ 10000 h 10000"/>
              <a:gd name="connsiteX9" fmla="*/ 1986 w 10000"/>
              <a:gd name="connsiteY9" fmla="*/ 10000 h 10000"/>
              <a:gd name="connsiteX10" fmla="*/ 1997 w 10000"/>
              <a:gd name="connsiteY10" fmla="*/ 10000 h 10000"/>
              <a:gd name="connsiteX11" fmla="*/ 2005 w 10000"/>
              <a:gd name="connsiteY11" fmla="*/ 9978 h 10000"/>
              <a:gd name="connsiteX12" fmla="*/ 2016 w 10000"/>
              <a:gd name="connsiteY12" fmla="*/ 9956 h 10000"/>
              <a:gd name="connsiteX13" fmla="*/ 2023 w 10000"/>
              <a:gd name="connsiteY13" fmla="*/ 9942 h 10000"/>
              <a:gd name="connsiteX14" fmla="*/ 2357 w 10000"/>
              <a:gd name="connsiteY14" fmla="*/ 7713 h 10000"/>
              <a:gd name="connsiteX15" fmla="*/ 10000 w 10000"/>
              <a:gd name="connsiteY15" fmla="*/ 8635 h 10000"/>
              <a:gd name="connsiteX16" fmla="*/ 10000 w 10000"/>
              <a:gd name="connsiteY16" fmla="*/ 0 h 10000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0 w 10000"/>
              <a:gd name="connsiteY2" fmla="*/ 7855 h 10000"/>
              <a:gd name="connsiteX3" fmla="*/ 1630 w 10000"/>
              <a:gd name="connsiteY3" fmla="*/ 7713 h 10000"/>
              <a:gd name="connsiteX4" fmla="*/ 1950 w 10000"/>
              <a:gd name="connsiteY4" fmla="*/ 9942 h 10000"/>
              <a:gd name="connsiteX5" fmla="*/ 1950 w 10000"/>
              <a:gd name="connsiteY5" fmla="*/ 9942 h 10000"/>
              <a:gd name="connsiteX6" fmla="*/ 1957 w 10000"/>
              <a:gd name="connsiteY6" fmla="*/ 9956 h 10000"/>
              <a:gd name="connsiteX7" fmla="*/ 1967 w 10000"/>
              <a:gd name="connsiteY7" fmla="*/ 9978 h 10000"/>
              <a:gd name="connsiteX8" fmla="*/ 1977 w 10000"/>
              <a:gd name="connsiteY8" fmla="*/ 10000 h 10000"/>
              <a:gd name="connsiteX9" fmla="*/ 1986 w 10000"/>
              <a:gd name="connsiteY9" fmla="*/ 10000 h 10000"/>
              <a:gd name="connsiteX10" fmla="*/ 1997 w 10000"/>
              <a:gd name="connsiteY10" fmla="*/ 10000 h 10000"/>
              <a:gd name="connsiteX11" fmla="*/ 2005 w 10000"/>
              <a:gd name="connsiteY11" fmla="*/ 9978 h 10000"/>
              <a:gd name="connsiteX12" fmla="*/ 2016 w 10000"/>
              <a:gd name="connsiteY12" fmla="*/ 9956 h 10000"/>
              <a:gd name="connsiteX13" fmla="*/ 2023 w 10000"/>
              <a:gd name="connsiteY13" fmla="*/ 9942 h 10000"/>
              <a:gd name="connsiteX14" fmla="*/ 2357 w 10000"/>
              <a:gd name="connsiteY14" fmla="*/ 7713 h 10000"/>
              <a:gd name="connsiteX15" fmla="*/ 10000 w 10000"/>
              <a:gd name="connsiteY15" fmla="*/ 7784 h 10000"/>
              <a:gd name="connsiteX16" fmla="*/ 10000 w 10000"/>
              <a:gd name="connsiteY16" fmla="*/ 0 h 10000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0 w 10000"/>
              <a:gd name="connsiteY2" fmla="*/ 7855 h 10000"/>
              <a:gd name="connsiteX3" fmla="*/ 1644 w 10000"/>
              <a:gd name="connsiteY3" fmla="*/ 7642 h 10000"/>
              <a:gd name="connsiteX4" fmla="*/ 1950 w 10000"/>
              <a:gd name="connsiteY4" fmla="*/ 9942 h 10000"/>
              <a:gd name="connsiteX5" fmla="*/ 1950 w 10000"/>
              <a:gd name="connsiteY5" fmla="*/ 9942 h 10000"/>
              <a:gd name="connsiteX6" fmla="*/ 1957 w 10000"/>
              <a:gd name="connsiteY6" fmla="*/ 9956 h 10000"/>
              <a:gd name="connsiteX7" fmla="*/ 1967 w 10000"/>
              <a:gd name="connsiteY7" fmla="*/ 9978 h 10000"/>
              <a:gd name="connsiteX8" fmla="*/ 1977 w 10000"/>
              <a:gd name="connsiteY8" fmla="*/ 10000 h 10000"/>
              <a:gd name="connsiteX9" fmla="*/ 1986 w 10000"/>
              <a:gd name="connsiteY9" fmla="*/ 10000 h 10000"/>
              <a:gd name="connsiteX10" fmla="*/ 1997 w 10000"/>
              <a:gd name="connsiteY10" fmla="*/ 10000 h 10000"/>
              <a:gd name="connsiteX11" fmla="*/ 2005 w 10000"/>
              <a:gd name="connsiteY11" fmla="*/ 9978 h 10000"/>
              <a:gd name="connsiteX12" fmla="*/ 2016 w 10000"/>
              <a:gd name="connsiteY12" fmla="*/ 9956 h 10000"/>
              <a:gd name="connsiteX13" fmla="*/ 2023 w 10000"/>
              <a:gd name="connsiteY13" fmla="*/ 9942 h 10000"/>
              <a:gd name="connsiteX14" fmla="*/ 2357 w 10000"/>
              <a:gd name="connsiteY14" fmla="*/ 7713 h 10000"/>
              <a:gd name="connsiteX15" fmla="*/ 10000 w 10000"/>
              <a:gd name="connsiteY15" fmla="*/ 7784 h 10000"/>
              <a:gd name="connsiteX16" fmla="*/ 10000 w 10000"/>
              <a:gd name="connsiteY16" fmla="*/ 0 h 10000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0 w 10000"/>
              <a:gd name="connsiteY2" fmla="*/ 7855 h 10000"/>
              <a:gd name="connsiteX3" fmla="*/ 1644 w 10000"/>
              <a:gd name="connsiteY3" fmla="*/ 7855 h 10000"/>
              <a:gd name="connsiteX4" fmla="*/ 1950 w 10000"/>
              <a:gd name="connsiteY4" fmla="*/ 9942 h 10000"/>
              <a:gd name="connsiteX5" fmla="*/ 1950 w 10000"/>
              <a:gd name="connsiteY5" fmla="*/ 9942 h 10000"/>
              <a:gd name="connsiteX6" fmla="*/ 1957 w 10000"/>
              <a:gd name="connsiteY6" fmla="*/ 9956 h 10000"/>
              <a:gd name="connsiteX7" fmla="*/ 1967 w 10000"/>
              <a:gd name="connsiteY7" fmla="*/ 9978 h 10000"/>
              <a:gd name="connsiteX8" fmla="*/ 1977 w 10000"/>
              <a:gd name="connsiteY8" fmla="*/ 10000 h 10000"/>
              <a:gd name="connsiteX9" fmla="*/ 1986 w 10000"/>
              <a:gd name="connsiteY9" fmla="*/ 10000 h 10000"/>
              <a:gd name="connsiteX10" fmla="*/ 1997 w 10000"/>
              <a:gd name="connsiteY10" fmla="*/ 10000 h 10000"/>
              <a:gd name="connsiteX11" fmla="*/ 2005 w 10000"/>
              <a:gd name="connsiteY11" fmla="*/ 9978 h 10000"/>
              <a:gd name="connsiteX12" fmla="*/ 2016 w 10000"/>
              <a:gd name="connsiteY12" fmla="*/ 9956 h 10000"/>
              <a:gd name="connsiteX13" fmla="*/ 2023 w 10000"/>
              <a:gd name="connsiteY13" fmla="*/ 9942 h 10000"/>
              <a:gd name="connsiteX14" fmla="*/ 2357 w 10000"/>
              <a:gd name="connsiteY14" fmla="*/ 7713 h 10000"/>
              <a:gd name="connsiteX15" fmla="*/ 10000 w 10000"/>
              <a:gd name="connsiteY15" fmla="*/ 7784 h 10000"/>
              <a:gd name="connsiteX16" fmla="*/ 10000 w 10000"/>
              <a:gd name="connsiteY1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lnTo>
                  <a:pt x="0" y="7855"/>
                </a:lnTo>
                <a:lnTo>
                  <a:pt x="1644" y="7855"/>
                </a:lnTo>
                <a:cubicBezTo>
                  <a:pt x="1748" y="8291"/>
                  <a:pt x="1846" y="9506"/>
                  <a:pt x="1950" y="9942"/>
                </a:cubicBezTo>
                <a:lnTo>
                  <a:pt x="1950" y="9942"/>
                </a:lnTo>
                <a:cubicBezTo>
                  <a:pt x="1952" y="9947"/>
                  <a:pt x="1955" y="9951"/>
                  <a:pt x="1957" y="9956"/>
                </a:cubicBezTo>
                <a:cubicBezTo>
                  <a:pt x="1960" y="9963"/>
                  <a:pt x="1964" y="9971"/>
                  <a:pt x="1967" y="9978"/>
                </a:cubicBezTo>
                <a:cubicBezTo>
                  <a:pt x="1970" y="9985"/>
                  <a:pt x="1974" y="9993"/>
                  <a:pt x="1977" y="10000"/>
                </a:cubicBezTo>
                <a:lnTo>
                  <a:pt x="1986" y="10000"/>
                </a:lnTo>
                <a:lnTo>
                  <a:pt x="1997" y="10000"/>
                </a:lnTo>
                <a:cubicBezTo>
                  <a:pt x="2000" y="9993"/>
                  <a:pt x="2002" y="9985"/>
                  <a:pt x="2005" y="9978"/>
                </a:cubicBezTo>
                <a:cubicBezTo>
                  <a:pt x="2009" y="9971"/>
                  <a:pt x="2012" y="9963"/>
                  <a:pt x="2016" y="9956"/>
                </a:cubicBezTo>
                <a:cubicBezTo>
                  <a:pt x="2018" y="9951"/>
                  <a:pt x="2021" y="9947"/>
                  <a:pt x="2023" y="9942"/>
                </a:cubicBezTo>
                <a:cubicBezTo>
                  <a:pt x="2134" y="9199"/>
                  <a:pt x="2246" y="8456"/>
                  <a:pt x="2357" y="7713"/>
                </a:cubicBezTo>
                <a:lnTo>
                  <a:pt x="10000" y="7784"/>
                </a:lnTo>
                <a:lnTo>
                  <a:pt x="1000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4358" y="0"/>
            <a:ext cx="12192000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4358" y="1292469"/>
            <a:ext cx="12196358" cy="506302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480966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480966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6355492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drews.edu/~rwright/Precalculus-RLW/Text/TOC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wright@andrews.ed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F6A95-F87B-4B7B-A5B8-2C33AC9496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Systems of Equations and Inequalities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1D691A-13FA-447F-BC35-DA9FB893DA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Precalculus: Chapter 8</a:t>
            </a:r>
          </a:p>
        </p:txBody>
      </p:sp>
    </p:spTree>
    <p:extLst>
      <p:ext uri="{BB962C8B-B14F-4D97-AF65-F5344CB8AC3E}">
        <p14:creationId xmlns:p14="http://schemas.microsoft.com/office/powerpoint/2010/main" val="2470179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7C9EA4-215A-4114-9B40-1A8FAC44F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8-02 Two-Variable Linear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D8088-FF9B-4F9B-BF10-4ECACC85F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Solving Linear Equations by Elimination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the equations in columns (</a:t>
            </a:r>
            <a:r>
              <a:rPr lang="en-US" i="1" dirty="0"/>
              <a:t>ax</a:t>
            </a:r>
            <a:r>
              <a:rPr lang="en-US" dirty="0"/>
              <a:t> + </a:t>
            </a:r>
            <a:r>
              <a:rPr lang="en-US" i="1" dirty="0"/>
              <a:t>by</a:t>
            </a:r>
            <a:r>
              <a:rPr lang="en-US" dirty="0"/>
              <a:t> = </a:t>
            </a:r>
            <a:r>
              <a:rPr lang="en-US" i="1" dirty="0"/>
              <a:t>c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Obtain coefficients of one variable that differ only in sign by multiplying the equations by constants.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the equations and solve the resulting equation. (A variable will be eliminated.)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Back-substitute the answer into either original equation and solve.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Check your solution.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88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86F1C-6992-43F9-BF1F-3238A9C41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8-02 Two-Variable Linear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76002-52F6-4F92-B33A-F01E1072D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all the variables are eliminated and the result is</a:t>
            </a:r>
          </a:p>
          <a:p>
            <a:pPr lvl="1"/>
            <a:r>
              <a:rPr lang="en-US" dirty="0"/>
              <a:t>True (like 0 = 0), there are infinitely many solutions</a:t>
            </a:r>
          </a:p>
          <a:p>
            <a:pPr lvl="1"/>
            <a:r>
              <a:rPr lang="en-US" dirty="0"/>
              <a:t>False (like 0 = 9), there are no solutions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362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7BEEB-5239-4CCB-91E9-F337115B1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8-02 Two-Variable Linear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E2053D-E39A-4D38-BE51-3BD585841A1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Solve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&amp;=−3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&amp;=9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E2053D-E39A-4D38-BE51-3BD585841A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83091C5D-5C48-4067-B1DF-61E8652965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7222123" y="1829276"/>
            <a:ext cx="5020356" cy="5028724"/>
          </a:xfrm>
        </p:spPr>
      </p:pic>
    </p:spTree>
    <p:extLst>
      <p:ext uri="{BB962C8B-B14F-4D97-AF65-F5344CB8AC3E}">
        <p14:creationId xmlns:p14="http://schemas.microsoft.com/office/powerpoint/2010/main" val="1343372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29529-B1FD-4A1B-BF2F-247922C26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8-03 Multivariable Linear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326B3-B491-44E6-8BA0-B79A841F2E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section, you will: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elementary row operations.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Solve systems of linear equations by putting them in row-echelon form.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Write the answer to a three-variable system of equations with many solutions.</a:t>
            </a:r>
          </a:p>
        </p:txBody>
      </p:sp>
    </p:spTree>
    <p:extLst>
      <p:ext uri="{BB962C8B-B14F-4D97-AF65-F5344CB8AC3E}">
        <p14:creationId xmlns:p14="http://schemas.microsoft.com/office/powerpoint/2010/main" val="184343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4D8A0-6C83-4DAA-80C4-192215FF3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8-03 Multivariable Linear Systems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45CFD0-58B1-4C3D-ABED-12B135C424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/>
                  <a:t>Row-Echelon Form</a:t>
                </a:r>
              </a:p>
              <a:p>
                <a:pPr lvl="1"/>
                <a:r>
                  <a:rPr lang="en-US" dirty="0"/>
                  <a:t>The first nonzero term in each equation has a coefficient of 1.</a:t>
                </a:r>
              </a:p>
              <a:p>
                <a:pPr lvl="1"/>
                <a:r>
                  <a:rPr lang="en-US" dirty="0"/>
                  <a:t>All terms under the leading 1 are zero producing an inverted pyramid shape.</a:t>
                </a:r>
              </a:p>
              <a:p>
                <a:pPr lvl="1"/>
                <a:r>
                  <a:rPr lang="en-US" dirty="0"/>
                  <a:t>Any equations that are all </a:t>
                </a:r>
                <a:r>
                  <a:rPr lang="en-US"/>
                  <a:t>zeros are </a:t>
                </a:r>
                <a:r>
                  <a:rPr lang="en-US" dirty="0"/>
                  <a:t>at the bottom.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&amp;=3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+5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&amp;=10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&amp;=7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45CFD0-58B1-4C3D-ABED-12B135C424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90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C4C8D-42BE-4E85-9EE8-0B24892BB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8-03 Multivariable Linear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C2379-2E91-4BD1-B676-59E7E0341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Elementary Row Operations</a:t>
            </a:r>
          </a:p>
          <a:p>
            <a:r>
              <a:rPr lang="en-US" dirty="0"/>
              <a:t>The following operations are allowed in systems of equations and produce equivalent systems.</a:t>
            </a:r>
          </a:p>
          <a:p>
            <a:pPr lvl="1"/>
            <a:r>
              <a:rPr lang="en-US" dirty="0"/>
              <a:t>Interchange two equations</a:t>
            </a:r>
          </a:p>
          <a:p>
            <a:pPr lvl="1"/>
            <a:r>
              <a:rPr lang="en-US" dirty="0"/>
              <a:t>Multiply one equation by a nonzero constant</a:t>
            </a:r>
          </a:p>
          <a:p>
            <a:pPr lvl="1"/>
            <a:r>
              <a:rPr lang="en-US" dirty="0"/>
              <a:t>Add a multiple of one equation to another equation and replace the latter equation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00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1ECF2-236B-44DC-93B4-79D7F7DC6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8-03 Multivariable Linear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87EAEF-D440-4D9B-A758-E667A8CF17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Solve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&amp;+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&amp;+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&amp;=3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&amp;−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&amp;+3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&amp;=16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&amp;−2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&amp;−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&amp;=1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87EAEF-D440-4D9B-A758-E667A8CF17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0011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49F991-10B6-4F80-A48A-0C7271A2A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8-03 Multivariable Linear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1FA353-E57A-44E9-8DCC-94B6EA67BF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Solve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−7</m:t>
                            </m:r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=−4</m:t>
                            </m:r>
                          </m:e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=5</m:t>
                            </m:r>
                          </m:e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+7</m:t>
                            </m:r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−36</m:t>
                            </m:r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=−25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1FA353-E57A-44E9-8DCC-94B6EA67BF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9386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192CE-1F68-4105-9607-B7D0DC034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8-03 Multivariable Linear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D89380-6A90-4A7B-8FC3-2FE9F4A536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Solve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=3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D89380-6A90-4A7B-8FC3-2FE9F4A536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1375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5146E-E09E-4A37-8C66-032454C02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8-04 Partial Fractions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D22C9-4F3D-4D09-AEDE-85C140B8A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01201"/>
            <a:ext cx="10561418" cy="2750195"/>
          </a:xfrm>
        </p:spPr>
        <p:txBody>
          <a:bodyPr/>
          <a:lstStyle/>
          <a:p>
            <a:r>
              <a:rPr lang="en-US" dirty="0"/>
              <a:t>In this section, you will: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Decompose rational expressions into partial fractions with: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Distinct linear factors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Repeated linear factors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Distinct quadratic factors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Repeated quadratic factors</a:t>
            </a:r>
          </a:p>
        </p:txBody>
      </p:sp>
    </p:spTree>
    <p:extLst>
      <p:ext uri="{BB962C8B-B14F-4D97-AF65-F5344CB8AC3E}">
        <p14:creationId xmlns:p14="http://schemas.microsoft.com/office/powerpoint/2010/main" val="143007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Slideshow was developed to accompany the textbook</a:t>
            </a:r>
          </a:p>
          <a:p>
            <a:pPr lvl="1"/>
            <a:r>
              <a:rPr lang="en-US" i="1" dirty="0"/>
              <a:t>Precalculus</a:t>
            </a:r>
          </a:p>
          <a:p>
            <a:pPr lvl="1"/>
            <a:r>
              <a:rPr lang="en-US" i="1" dirty="0"/>
              <a:t>By Richard Wright</a:t>
            </a:r>
          </a:p>
          <a:p>
            <a:pPr lvl="1"/>
            <a:r>
              <a:rPr lang="en-US" i="1" dirty="0">
                <a:hlinkClick r:id="rId3"/>
              </a:rPr>
              <a:t>https://www.andrews.edu/~rwright/Precalculus-RLW/Text/TOC.html</a:t>
            </a:r>
            <a:endParaRPr lang="en-US" i="1" dirty="0"/>
          </a:p>
          <a:p>
            <a:r>
              <a:rPr lang="en-US" dirty="0"/>
              <a:t>Some examples and diagrams are taken from the textbook.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400800" y="5532876"/>
            <a:ext cx="5791200" cy="1320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Slides created by </a:t>
            </a:r>
          </a:p>
          <a:p>
            <a:r>
              <a:rPr lang="en-US" sz="2400" dirty="0"/>
              <a:t>Richard Wright, Andrews Academy 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  <a:hlinkClick r:id="rId4"/>
              </a:rPr>
              <a:t>rwright@andrews.edu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4514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756C-2A07-4874-A933-250A3AEFD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8-04 Partial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34850F-4417-4F28-84A1-67201C60B8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split a rational function into smaller fractions</a:t>
                </a:r>
              </a:p>
              <a:p>
                <a:pPr lvl="1"/>
                <a:r>
                  <a:rPr lang="en-US" dirty="0"/>
                  <a:t>Like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+8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34850F-4417-4F28-84A1-67201C60B8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85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D0803-5388-4863-9838-CDE020A04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8-04 Partial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B167A3-DF6E-453A-83ED-B99B47E53F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b="1" dirty="0"/>
                  <a:t>To Find Partial Fractions</a:t>
                </a:r>
              </a:p>
              <a:p>
                <a:r>
                  <a:rPr lang="en-US" dirty="0"/>
                  <a:t>Factor the denominator.</a:t>
                </a:r>
              </a:p>
              <a:p>
                <a:r>
                  <a:rPr lang="en-US" dirty="0"/>
                  <a:t>For each linear factor of the denominator are in the form</a:t>
                </a:r>
                <a:br>
                  <a:rPr lang="en-US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+⋯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For each quadratic factor of the denominator are in the form </a:t>
                </a:r>
                <a:br>
                  <a:rPr lang="en-US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+⋯</m:t>
                    </m:r>
                  </m:oMath>
                </a14:m>
                <a:endParaRPr lang="en-US" b="0" dirty="0"/>
              </a:p>
              <a:p>
                <a:r>
                  <a:rPr lang="pt-BR" dirty="0"/>
                  <a:t>Solve for </a:t>
                </a:r>
                <a:r>
                  <a:rPr lang="pt-BR" i="1" dirty="0"/>
                  <a:t>A</a:t>
                </a:r>
                <a:r>
                  <a:rPr lang="pt-BR" dirty="0"/>
                  <a:t>, </a:t>
                </a:r>
                <a:r>
                  <a:rPr lang="pt-BR" i="1" dirty="0"/>
                  <a:t>B</a:t>
                </a:r>
                <a:r>
                  <a:rPr lang="pt-BR" dirty="0"/>
                  <a:t>, </a:t>
                </a:r>
                <a:r>
                  <a:rPr lang="pt-BR" i="1" dirty="0"/>
                  <a:t>C</a:t>
                </a:r>
                <a:r>
                  <a:rPr lang="pt-BR" dirty="0"/>
                  <a:t>, etc.</a:t>
                </a:r>
              </a:p>
              <a:p>
                <a:pPr lvl="1"/>
                <a:r>
                  <a:rPr lang="en-US" dirty="0"/>
                  <a:t>Multiply by the LCD</a:t>
                </a:r>
              </a:p>
              <a:p>
                <a:pPr lvl="1"/>
                <a:r>
                  <a:rPr lang="en-US" dirty="0"/>
                  <a:t>Choose convenient values of </a:t>
                </a:r>
                <a:r>
                  <a:rPr lang="en-US" i="1" dirty="0"/>
                  <a:t>x</a:t>
                </a:r>
                <a:r>
                  <a:rPr lang="en-US" dirty="0"/>
                  <a:t> to find </a:t>
                </a:r>
                <a:r>
                  <a:rPr lang="en-US" i="1" dirty="0"/>
                  <a:t>A</a:t>
                </a:r>
                <a:r>
                  <a:rPr lang="en-US" dirty="0"/>
                  <a:t>, </a:t>
                </a:r>
                <a:r>
                  <a:rPr lang="en-US" i="1" dirty="0"/>
                  <a:t>B</a:t>
                </a:r>
                <a:r>
                  <a:rPr lang="en-US" dirty="0"/>
                  <a:t>, </a:t>
                </a:r>
                <a:r>
                  <a:rPr lang="en-US" i="1" dirty="0"/>
                  <a:t>C</a:t>
                </a:r>
                <a:r>
                  <a:rPr lang="en-US" dirty="0"/>
                  <a:t>, etc.</a:t>
                </a:r>
              </a:p>
              <a:p>
                <a:pPr lvl="1"/>
                <a:r>
                  <a:rPr lang="en-US" dirty="0"/>
                  <a:t>Or create a system of linear equations based on the coefficients of </a:t>
                </a:r>
                <a:r>
                  <a:rPr lang="en-US" i="1" dirty="0"/>
                  <a:t>x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B167A3-DF6E-453A-83ED-B99B47E53F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351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E117F-189E-4F5D-856F-9E4C7D4AE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8-04 Partial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D64E2E-402E-4299-9834-EDB5EEEE0A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partial fractions</a:t>
                </a:r>
                <a:br>
                  <a:rPr lang="en-US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+8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D64E2E-402E-4299-9834-EDB5EEEE0A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522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EB65-C115-44ED-8FE9-4CCC83B9F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8-04 Partial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47C2C2-6E3B-4E8B-BE7A-E3B506CD0E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47C2C2-6E3B-4E8B-BE7A-E3B506CD0E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2331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620D9-BBF4-44D0-BD9E-F436F98E1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8-04 Partial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DFB3AC-A6DF-4276-9B5C-3DF908ED52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+16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DFB3AC-A6DF-4276-9B5C-3DF908ED52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8016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790F9-5D5F-4F1A-B7BE-1B304B6A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8-05 Systems of Inequalities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A82315-F6D8-4DCF-8054-9F2E277C88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section, you will: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Graph systems of equations.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Find the vertices of a graph of a system of equations.</a:t>
            </a:r>
          </a:p>
        </p:txBody>
      </p:sp>
    </p:spTree>
    <p:extLst>
      <p:ext uri="{BB962C8B-B14F-4D97-AF65-F5344CB8AC3E}">
        <p14:creationId xmlns:p14="http://schemas.microsoft.com/office/powerpoint/2010/main" val="331001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D53CF-71FF-4550-9FB2-7211D3199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8-05 Systems of Inequalities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80DFD-74A3-40E2-8DA4-99BA1C15C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Solve Systems of Inequalities</a:t>
            </a:r>
          </a:p>
          <a:p>
            <a:pPr lvl="1"/>
            <a:r>
              <a:rPr lang="en-US" dirty="0"/>
              <a:t>Graph all the inequalities on the same coordinate plane.</a:t>
            </a:r>
          </a:p>
          <a:p>
            <a:pPr lvl="1"/>
            <a:r>
              <a:rPr lang="en-US" dirty="0"/>
              <a:t>Find the intersection of the shaded areas.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25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4B631-73C2-471F-907F-1F7E07986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8-05 Systems of Inequalities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5CCB7-70DD-4661-BDEF-8C7D19B335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Graph an Inequality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Pretend the inequality sign is = and graph the line.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Decide if the line is solid or dotted</a:t>
            </a:r>
          </a:p>
          <a:p>
            <a:pPr lvl="1"/>
            <a:r>
              <a:rPr lang="en-US" dirty="0"/>
              <a:t>Solid if ≤, =, or ≥</a:t>
            </a:r>
          </a:p>
          <a:p>
            <a:pPr lvl="1"/>
            <a:r>
              <a:rPr lang="en-US" dirty="0"/>
              <a:t>Dotted if &lt; or &gt;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03CA32-7805-43D1-9284-13ABF4C33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15" y="1251622"/>
            <a:ext cx="6008943" cy="5606377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Shade</a:t>
            </a:r>
          </a:p>
          <a:p>
            <a:pPr lvl="1"/>
            <a:r>
              <a:rPr lang="en-US" dirty="0"/>
              <a:t>Pick a test point not on the line.</a:t>
            </a:r>
          </a:p>
          <a:p>
            <a:pPr lvl="2"/>
            <a:r>
              <a:rPr lang="en-US" dirty="0"/>
              <a:t>Plug the test point into the inequality</a:t>
            </a:r>
          </a:p>
          <a:p>
            <a:pPr lvl="2"/>
            <a:r>
              <a:rPr lang="en-US" dirty="0"/>
              <a:t>If this results in a true statement, then shade the side of the graph with the test point.</a:t>
            </a:r>
          </a:p>
          <a:p>
            <a:pPr lvl="2"/>
            <a:r>
              <a:rPr lang="en-US" dirty="0"/>
              <a:t>If the result is </a:t>
            </a:r>
            <a:r>
              <a:rPr lang="en-US" b="1" dirty="0"/>
              <a:t>not</a:t>
            </a:r>
            <a:r>
              <a:rPr lang="en-US" dirty="0"/>
              <a:t> a true statement, then shade the other side of the graph.</a:t>
            </a:r>
          </a:p>
          <a:p>
            <a:pPr lvl="1"/>
            <a:r>
              <a:rPr lang="en-US" dirty="0"/>
              <a:t>OR if solved for </a:t>
            </a:r>
            <a:r>
              <a:rPr lang="en-US" i="1" dirty="0"/>
              <a:t>y</a:t>
            </a:r>
          </a:p>
          <a:p>
            <a:pPr lvl="2"/>
            <a:r>
              <a:rPr lang="en-US" i="1" dirty="0"/>
              <a:t>y</a:t>
            </a:r>
            <a:r>
              <a:rPr lang="en-US" dirty="0"/>
              <a:t> &gt; shade above the line.</a:t>
            </a:r>
          </a:p>
          <a:p>
            <a:pPr lvl="2"/>
            <a:r>
              <a:rPr lang="en-US" i="1" dirty="0"/>
              <a:t>y</a:t>
            </a:r>
            <a:r>
              <a:rPr lang="en-US" dirty="0"/>
              <a:t> &lt; shade below the line.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1CB3B6-9E76-4231-BDAA-A7A0128E5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8-05 Systems of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E60D23-54F4-44BC-BBD0-0A5A482EAC8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Solve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≥1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≥1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E60D23-54F4-44BC-BBD0-0A5A482EAC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8C88BED-C4F6-4DD8-BE53-0855249636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6364726" y="970451"/>
            <a:ext cx="5822915" cy="5832620"/>
          </a:xfrm>
        </p:spPr>
      </p:pic>
    </p:spTree>
    <p:extLst>
      <p:ext uri="{BB962C8B-B14F-4D97-AF65-F5344CB8AC3E}">
        <p14:creationId xmlns:p14="http://schemas.microsoft.com/office/powerpoint/2010/main" val="32816782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1CB3B6-9E76-4231-BDAA-A7A0128E5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8-05 Systems of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E60D23-54F4-44BC-BBD0-0A5A482EAC8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Solve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E60D23-54F4-44BC-BBD0-0A5A482EAC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8C88BED-C4F6-4DD8-BE53-0855249636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6364726" y="970451"/>
            <a:ext cx="5822915" cy="5832620"/>
          </a:xfrm>
        </p:spPr>
      </p:pic>
    </p:spTree>
    <p:extLst>
      <p:ext uri="{BB962C8B-B14F-4D97-AF65-F5344CB8AC3E}">
        <p14:creationId xmlns:p14="http://schemas.microsoft.com/office/powerpoint/2010/main" val="3742944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47EA9-7A21-4680-9DA4-061DBF633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8-01 Nonlinear and Linear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97496-07B7-4FF8-8D10-852910E61B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section, you will: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Solve a system of equations by graphing.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Solve a system of equations by substitution.</a:t>
            </a:r>
          </a:p>
        </p:txBody>
      </p:sp>
    </p:spTree>
    <p:extLst>
      <p:ext uri="{BB962C8B-B14F-4D97-AF65-F5344CB8AC3E}">
        <p14:creationId xmlns:p14="http://schemas.microsoft.com/office/powerpoint/2010/main" val="3362137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A090E-17DF-466C-9E70-54C14E44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8-06 Linear Programming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32D4B-4E9C-40C2-A82B-EB05A23F2D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section, you will: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linear programming to maximize or minimize a function.</a:t>
            </a:r>
          </a:p>
        </p:txBody>
      </p:sp>
    </p:spTree>
    <p:extLst>
      <p:ext uri="{BB962C8B-B14F-4D97-AF65-F5344CB8AC3E}">
        <p14:creationId xmlns:p14="http://schemas.microsoft.com/office/powerpoint/2010/main" val="35058580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A4CE4-D81A-44CC-AD27-947AB154B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8-06 Linear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FA22B-8CCD-4EC3-9432-453831B75B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Optimization strategy</a:t>
            </a:r>
          </a:p>
          <a:p>
            <a:pPr lvl="1"/>
            <a:r>
              <a:rPr lang="en-US" dirty="0"/>
              <a:t>Maximize or minimize</a:t>
            </a:r>
          </a:p>
          <a:p>
            <a:endParaRPr lang="en-US" dirty="0"/>
          </a:p>
          <a:p>
            <a:r>
              <a:rPr lang="en-US" dirty="0"/>
              <a:t>Objective function to optimize</a:t>
            </a:r>
          </a:p>
          <a:p>
            <a:r>
              <a:rPr lang="en-US" dirty="0"/>
              <a:t>Constraints – system of inequalities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Graph constraints and find vertices of solution</a:t>
            </a:r>
          </a:p>
          <a:p>
            <a:pPr marL="914400" lvl="1" indent="-514350"/>
            <a:r>
              <a:rPr lang="en-US" dirty="0"/>
              <a:t>Max or min will be at vertex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Plug vertices into objective function to find min or max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9373636-E543-42BF-AD96-6A72A92E63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40512" y="1250950"/>
            <a:ext cx="5103813" cy="5103813"/>
          </a:xfrm>
        </p:spPr>
      </p:pic>
    </p:spTree>
    <p:extLst>
      <p:ext uri="{BB962C8B-B14F-4D97-AF65-F5344CB8AC3E}">
        <p14:creationId xmlns:p14="http://schemas.microsoft.com/office/powerpoint/2010/main" val="51893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0F07F-9701-4232-BE64-0DD7A666D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8-06 Linear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250C8F-1823-445D-9F09-50C7CD3C934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minimum value of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subject to 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≥2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≤4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≤5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250C8F-1823-445D-9F09-50C7CD3C93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8F404F9-33AC-4B3A-AA17-CA43F549BA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6364726" y="970450"/>
            <a:ext cx="5375353" cy="5384313"/>
          </a:xfrm>
        </p:spPr>
      </p:pic>
    </p:spTree>
    <p:extLst>
      <p:ext uri="{BB962C8B-B14F-4D97-AF65-F5344CB8AC3E}">
        <p14:creationId xmlns:p14="http://schemas.microsoft.com/office/powerpoint/2010/main" val="3415095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782F6-470E-4B9C-AE8B-C76489CC9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8-01 Nonlinear and Linear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D6167-B8B2-46E2-AF19-99DFA0FC2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of Equations</a:t>
            </a:r>
          </a:p>
          <a:p>
            <a:pPr lvl="1"/>
            <a:r>
              <a:rPr lang="en-US" dirty="0"/>
              <a:t>Several equations with the same solution</a:t>
            </a:r>
          </a:p>
          <a:p>
            <a:r>
              <a:rPr lang="en-US" dirty="0"/>
              <a:t>Substitution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Solve one equation for a variable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Substitute this expression into the other equation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Solve the new equation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Substitute the solution back into the 1</a:t>
            </a:r>
            <a:r>
              <a:rPr lang="en-US" baseline="30000" dirty="0"/>
              <a:t>st</a:t>
            </a:r>
            <a:r>
              <a:rPr lang="en-US" dirty="0"/>
              <a:t> equation and solve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Check your answers!</a:t>
            </a:r>
          </a:p>
        </p:txBody>
      </p:sp>
    </p:spTree>
    <p:extLst>
      <p:ext uri="{BB962C8B-B14F-4D97-AF65-F5344CB8AC3E}">
        <p14:creationId xmlns:p14="http://schemas.microsoft.com/office/powerpoint/2010/main" val="369747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35CD9-F683-4E1B-9153-76746572B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8-01 Nonlinear and Linear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9C3046-5CA8-4684-8D52-AD02F57E05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Solve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&amp;−2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&amp;=5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&amp;+3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&amp;=1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9C3046-5CA8-4684-8D52-AD02F57E05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0308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C0F60-0E0E-424F-A8D3-BE6907D71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8-01 Nonlinear and Linear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DF1C9-B4A7-4D17-A866-386B803B4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Graphical Method</a:t>
            </a:r>
          </a:p>
          <a:p>
            <a:pPr lvl="1"/>
            <a:r>
              <a:rPr lang="en-US" dirty="0"/>
              <a:t>Graph both equations on same coordinate plane</a:t>
            </a:r>
          </a:p>
          <a:p>
            <a:pPr lvl="1"/>
            <a:r>
              <a:rPr lang="en-US" dirty="0"/>
              <a:t>The points of intersection are the solutions.</a:t>
            </a:r>
          </a:p>
        </p:txBody>
      </p:sp>
    </p:spTree>
    <p:extLst>
      <p:ext uri="{BB962C8B-B14F-4D97-AF65-F5344CB8AC3E}">
        <p14:creationId xmlns:p14="http://schemas.microsoft.com/office/powerpoint/2010/main" val="3588572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9B4A4E-399B-45E8-A133-EE966930F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8-01 Nonlinear and Linear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ADEBDB-C876-4D20-9900-2C30CF39A32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Solve graphically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&amp;=5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&amp;=−3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ADEBDB-C876-4D20-9900-2C30CF39A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CCAC04E-531C-4F13-A8CB-4D17BD5521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6364726" y="970450"/>
            <a:ext cx="5877753" cy="5887550"/>
          </a:xfrm>
        </p:spPr>
      </p:pic>
    </p:spTree>
    <p:extLst>
      <p:ext uri="{BB962C8B-B14F-4D97-AF65-F5344CB8AC3E}">
        <p14:creationId xmlns:p14="http://schemas.microsoft.com/office/powerpoint/2010/main" val="1841181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E2221-7050-4057-8BEF-FEAB7C774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8-02 Two-Variable Linear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64FB67-6E06-4555-8C44-FA2105767F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section, you will: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Solve two-variable linear systems using elimination.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Classify types of solutions.</a:t>
            </a:r>
          </a:p>
        </p:txBody>
      </p:sp>
    </p:spTree>
    <p:extLst>
      <p:ext uri="{BB962C8B-B14F-4D97-AF65-F5344CB8AC3E}">
        <p14:creationId xmlns:p14="http://schemas.microsoft.com/office/powerpoint/2010/main" val="4006940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25D9A-37C5-480C-B226-7565F9D36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8-02 Two-Variable Linear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8BCB7-00E3-48CB-B030-5FF4C14D3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possibilities for solutions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5B6E91E-37D2-4143-8102-02FE76C8E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887537"/>
            <a:ext cx="3718840" cy="371884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3FF4A74-4AFB-44F8-A264-51F478F86B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36580" y="1887535"/>
            <a:ext cx="3718840" cy="371884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FF3E070-4242-426E-9E90-CFB3516018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73161" y="1887536"/>
            <a:ext cx="3718839" cy="37188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8D7677-1D68-4282-ACB7-486323246379}"/>
              </a:ext>
            </a:extLst>
          </p:cNvPr>
          <p:cNvSpPr txBox="1"/>
          <p:nvPr/>
        </p:nvSpPr>
        <p:spPr>
          <a:xfrm>
            <a:off x="-1" y="5808133"/>
            <a:ext cx="3718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Solution: Consistent and Independent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879A0D-7E5F-42A7-B8E2-82A4CDC2B7D5}"/>
              </a:ext>
            </a:extLst>
          </p:cNvPr>
          <p:cNvSpPr txBox="1"/>
          <p:nvPr/>
        </p:nvSpPr>
        <p:spPr>
          <a:xfrm>
            <a:off x="4236581" y="5808133"/>
            <a:ext cx="3718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Infinitely Many Solutions: Consistent and Dependent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207E9C-C924-4870-AA56-A64A19A6E44B}"/>
              </a:ext>
            </a:extLst>
          </p:cNvPr>
          <p:cNvSpPr txBox="1"/>
          <p:nvPr/>
        </p:nvSpPr>
        <p:spPr>
          <a:xfrm>
            <a:off x="8473161" y="5808133"/>
            <a:ext cx="3718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Solution: Inconsistent</a:t>
            </a:r>
          </a:p>
        </p:txBody>
      </p:sp>
    </p:spTree>
    <p:extLst>
      <p:ext uri="{BB962C8B-B14F-4D97-AF65-F5344CB8AC3E}">
        <p14:creationId xmlns:p14="http://schemas.microsoft.com/office/powerpoint/2010/main" val="5009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entury Gothic-Cambria">
      <a:majorFont>
        <a:latin typeface="Century Gothic"/>
        <a:ea typeface=""/>
        <a:cs typeface=""/>
      </a:majorFont>
      <a:minorFont>
        <a:latin typeface="Cambria"/>
        <a:ea typeface=""/>
        <a:cs typeface="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239</TotalTime>
  <Words>1563</Words>
  <Application>Microsoft Office PowerPoint</Application>
  <PresentationFormat>Widescreen</PresentationFormat>
  <Paragraphs>296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Cambria</vt:lpstr>
      <vt:lpstr>Cambria Math</vt:lpstr>
      <vt:lpstr>Century Gothic</vt:lpstr>
      <vt:lpstr>Comic Sans MS</vt:lpstr>
      <vt:lpstr>Wingdings 2</vt:lpstr>
      <vt:lpstr>Quotable</vt:lpstr>
      <vt:lpstr>Systems of Equations and Inequalities</vt:lpstr>
      <vt:lpstr>PowerPoint Presentation</vt:lpstr>
      <vt:lpstr>8-01 Nonlinear and Linear Systems</vt:lpstr>
      <vt:lpstr>8-01 Nonlinear and Linear Systems</vt:lpstr>
      <vt:lpstr>8-01 Nonlinear and Linear Systems</vt:lpstr>
      <vt:lpstr>8-01 Nonlinear and Linear Systems</vt:lpstr>
      <vt:lpstr>8-01 Nonlinear and Linear Systems</vt:lpstr>
      <vt:lpstr>8-02 Two-Variable Linear Systems</vt:lpstr>
      <vt:lpstr>8-02 Two-Variable Linear Systems</vt:lpstr>
      <vt:lpstr>8-02 Two-Variable Linear Systems</vt:lpstr>
      <vt:lpstr>8-02 Two-Variable Linear Systems</vt:lpstr>
      <vt:lpstr>8-02 Two-Variable Linear Systems</vt:lpstr>
      <vt:lpstr>8-03 Multivariable Linear Systems</vt:lpstr>
      <vt:lpstr>8-03 Multivariable Linear Systems</vt:lpstr>
      <vt:lpstr>8-03 Multivariable Linear Systems</vt:lpstr>
      <vt:lpstr>8-03 Multivariable Linear Systems</vt:lpstr>
      <vt:lpstr>8-03 Multivariable Linear Systems</vt:lpstr>
      <vt:lpstr>8-03 Multivariable Linear Systems</vt:lpstr>
      <vt:lpstr>8-04 Partial Fractions</vt:lpstr>
      <vt:lpstr>8-04 Partial Fractions</vt:lpstr>
      <vt:lpstr>8-04 Partial Fractions</vt:lpstr>
      <vt:lpstr>8-04 Partial Fractions</vt:lpstr>
      <vt:lpstr>8-04 Partial Fractions</vt:lpstr>
      <vt:lpstr>8-04 Partial Fractions</vt:lpstr>
      <vt:lpstr>8-05 Systems of Inequalities</vt:lpstr>
      <vt:lpstr>8-05 Systems of Inequalities</vt:lpstr>
      <vt:lpstr>8-05 Systems of Inequalities</vt:lpstr>
      <vt:lpstr>8-05 Systems of Inequalities</vt:lpstr>
      <vt:lpstr>8-05 Systems of Inequalities</vt:lpstr>
      <vt:lpstr>8-06 Linear Programming</vt:lpstr>
      <vt:lpstr>8-06 Linear Programming</vt:lpstr>
      <vt:lpstr>8-06 Linear Programming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Wright</dc:creator>
  <cp:lastModifiedBy>Richard Wright</cp:lastModifiedBy>
  <cp:revision>30</cp:revision>
  <cp:lastPrinted>2022-02-23T17:49:45Z</cp:lastPrinted>
  <dcterms:created xsi:type="dcterms:W3CDTF">2020-11-09T21:34:13Z</dcterms:created>
  <dcterms:modified xsi:type="dcterms:W3CDTF">2022-10-18T16:33:56Z</dcterms:modified>
</cp:coreProperties>
</file>